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87" r:id="rId9"/>
    <p:sldId id="258" r:id="rId10"/>
    <p:sldId id="291" r:id="rId11"/>
    <p:sldId id="280" r:id="rId12"/>
    <p:sldId id="281" r:id="rId13"/>
    <p:sldId id="282" r:id="rId14"/>
    <p:sldId id="284" r:id="rId15"/>
    <p:sldId id="259" r:id="rId16"/>
    <p:sldId id="260" r:id="rId17"/>
    <p:sldId id="294" r:id="rId18"/>
    <p:sldId id="266" r:id="rId19"/>
    <p:sldId id="270" r:id="rId20"/>
    <p:sldId id="26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20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83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16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9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43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9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64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171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94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484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803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40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92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11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10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8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089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223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6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472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8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462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901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383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070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234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991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8661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336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046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6869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9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8619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447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297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3545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110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555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959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131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0050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5572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9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02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704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222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938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28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873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80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640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405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038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0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6141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1982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084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007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459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0203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624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65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92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14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53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4D68-5BF4-416A-836A-7FF1ABE25E69}" type="datetimeFigureOut">
              <a:rPr lang="ru-RU" smtClean="0"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812E-EDD4-4ECE-8B75-E84BFCC358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95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42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4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9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45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4D68-5BF4-416A-836A-7FF1ABE25E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812E-EDD4-4ECE-8B75-E84BFCC358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79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4808337"/>
            <a:ext cx="10515600" cy="10354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 smtClean="0">
                <a:latin typeface="+mn-lt"/>
                <a:cs typeface="Times New Roman" panose="02020603050405020304" pitchFamily="18" charset="0"/>
              </a:rPr>
              <a:t>О ходе исполнения </a:t>
            </a:r>
            <a:br>
              <a:rPr lang="ru-RU" sz="2600" b="1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600" b="1" dirty="0" smtClean="0">
                <a:latin typeface="+mn-lt"/>
                <a:cs typeface="Times New Roman" panose="02020603050405020304" pitchFamily="18" charset="0"/>
              </a:rPr>
              <a:t>Плана противодействия коррупции</a:t>
            </a:r>
            <a:br>
              <a:rPr lang="ru-RU" sz="2600" b="1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600" b="1" dirty="0" smtClean="0">
                <a:latin typeface="+mn-lt"/>
                <a:cs typeface="Times New Roman" panose="02020603050405020304" pitchFamily="18" charset="0"/>
              </a:rPr>
              <a:t>на 2016 – 2017 годы</a:t>
            </a:r>
            <a:endParaRPr lang="ru-RU" sz="26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1026" name="Picture 2" descr="embl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209" y="409904"/>
            <a:ext cx="3200400" cy="333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413875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cs typeface="Times New Roman" panose="02020603050405020304" pitchFamily="18" charset="0"/>
              </a:rPr>
              <a:t>Федеральное агентство по рыболовству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6100883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cs typeface="Times New Roman" panose="02020603050405020304" pitchFamily="18" charset="0"/>
              </a:rPr>
              <a:t>Октябрь, 2017 г.</a:t>
            </a:r>
            <a:endParaRPr lang="ru-RU" sz="16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52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89836"/>
              </p:ext>
            </p:extLst>
          </p:nvPr>
        </p:nvGraphicFramePr>
        <p:xfrm>
          <a:off x="588580" y="2396570"/>
          <a:ext cx="10909738" cy="3468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37055"/>
                <a:gridCol w="2510264"/>
                <a:gridCol w="2462419"/>
              </a:tblGrid>
              <a:tr h="504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2017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проведенных заседаний </a:t>
                      </a:r>
                      <a:r>
                        <a:rPr lang="ru-RU" sz="1600" dirty="0" smtClean="0">
                          <a:effectLst/>
                        </a:rPr>
                        <a:t>Комиссии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Вопросы, рассматриваемые на заседаниях Комиссии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Результат рассмотрения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Материалы проверок достоверности представления сведений о доходах, расходах, об имуществе и обязательствах имущественного характера </a:t>
                      </a:r>
                      <a:r>
                        <a:rPr lang="ru-RU" sz="1600" dirty="0" smtClean="0">
                          <a:effectLst/>
                        </a:rPr>
                        <a:t>и соблюдения</a:t>
                      </a:r>
                      <a:r>
                        <a:rPr lang="ru-RU" sz="1600" baseline="0" dirty="0" smtClean="0">
                          <a:effectLst/>
                        </a:rPr>
                        <a:t> гражданскими служащими ограничений  запретов, установленных в целях противодействия коррупции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Рассмотрено </a:t>
                      </a:r>
                      <a:r>
                        <a:rPr lang="ru-RU" sz="1600" dirty="0" smtClean="0">
                          <a:effectLst/>
                        </a:rPr>
                        <a:t>183 результатов </a:t>
                      </a:r>
                      <a:r>
                        <a:rPr lang="ru-RU" sz="1600" dirty="0">
                          <a:effectLst/>
                        </a:rPr>
                        <a:t>проверок.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Материалы проверки несоблюдения требований к служебному поведению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(или) требований об урегулировании конфликта интересов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Рассмотрено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57 результатов проверок.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46234" y="462455"/>
            <a:ext cx="107520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Обеспечение </a:t>
            </a:r>
            <a:r>
              <a:rPr lang="ru-RU" b="1" dirty="0"/>
              <a:t>действенного функционирования </a:t>
            </a:r>
          </a:p>
          <a:p>
            <a:pPr algn="ctr"/>
            <a:r>
              <a:rPr lang="ru-RU" b="1" dirty="0"/>
              <a:t>Комиссий Росрыболовства и его территориальных управлений  по соблюдению требований </a:t>
            </a:r>
            <a:br>
              <a:rPr lang="ru-RU" b="1" dirty="0"/>
            </a:br>
            <a:r>
              <a:rPr lang="ru-RU" b="1" dirty="0"/>
              <a:t>к служебному поведению федеральных государственных гражданских служащих и работников организаций, созданных для выполнения задач, поставленных перед Росрыболовством, </a:t>
            </a:r>
            <a:br>
              <a:rPr lang="ru-RU" b="1" dirty="0"/>
            </a:br>
            <a:r>
              <a:rPr lang="ru-RU" b="1" dirty="0"/>
              <a:t>и урегулированию конфликта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417733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713296"/>
              </p:ext>
            </p:extLst>
          </p:nvPr>
        </p:nvGraphicFramePr>
        <p:xfrm>
          <a:off x="493987" y="12200"/>
          <a:ext cx="11273293" cy="5378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8495"/>
                <a:gridCol w="5124798"/>
              </a:tblGrid>
              <a:tr h="23926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Сообщения, полученные от работодателей, о заключении трудовых договоров с гражданами, ранее замещавшими должности гражданской службы в Росрыболовстве</a:t>
                      </a:r>
                      <a:r>
                        <a:rPr lang="ru-RU" sz="1600" dirty="0" smtClean="0">
                          <a:effectLst/>
                        </a:rPr>
                        <a:t>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96" marR="36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 результатам рассмотрения сообщений на Комиссии дано согласие на замещение должности </a:t>
                      </a:r>
                      <a:r>
                        <a:rPr lang="ru-RU" sz="1600" dirty="0" smtClean="0">
                          <a:effectLst/>
                        </a:rPr>
                        <a:t>50 </a:t>
                      </a:r>
                      <a:r>
                        <a:rPr lang="ru-RU" sz="1600" dirty="0">
                          <a:effectLst/>
                        </a:rPr>
                        <a:t>гражданским служащим. Выявлено 1 нарушение – установлен факт выполнения функции государственного управления гражданским служащим в отношении организации-работодателя, сведения о запрете замещать должность бывшим гражданским служащим </a:t>
                      </a:r>
                      <a:r>
                        <a:rPr lang="ru-RU" sz="1600" dirty="0" smtClean="0">
                          <a:effectLst/>
                        </a:rPr>
                        <a:t>направлены </a:t>
                      </a:r>
                      <a:r>
                        <a:rPr lang="ru-RU" sz="1600" dirty="0">
                          <a:effectLst/>
                        </a:rPr>
                        <a:t>в организацию и Генеральную прокуратуру, трудовой </a:t>
                      </a:r>
                      <a:r>
                        <a:rPr lang="ru-RU" sz="1600" dirty="0" smtClean="0">
                          <a:effectLst/>
                        </a:rPr>
                        <a:t>договор с </a:t>
                      </a:r>
                      <a:r>
                        <a:rPr lang="ru-RU" sz="1600" dirty="0">
                          <a:effectLst/>
                        </a:rPr>
                        <a:t>гражданским служащим расторгнут.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96" marR="36696" marT="0" marB="0"/>
                </a:tc>
              </a:tr>
              <a:tr h="957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Заявления гражданских служащих о невозможности представить сведения о доходах, расходах</a:t>
                      </a:r>
                      <a:r>
                        <a:rPr lang="ru-RU" sz="1600" dirty="0" smtClean="0">
                          <a:effectLst/>
                        </a:rPr>
                        <a:t>, об </a:t>
                      </a:r>
                      <a:r>
                        <a:rPr lang="ru-RU" sz="1600" dirty="0">
                          <a:effectLst/>
                        </a:rPr>
                        <a:t>имуществе и обязательствах имущественного характера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96" marR="36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Рассмотрено </a:t>
                      </a:r>
                      <a:r>
                        <a:rPr lang="ru-RU" sz="1600" dirty="0" smtClean="0">
                          <a:effectLst/>
                        </a:rPr>
                        <a:t>22 заявлений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96" marR="36696" marT="0" marB="0"/>
                </a:tc>
              </a:tr>
              <a:tr h="1914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Рассмотрение Перечня коррупционно опасных функций в подведомственных Росрыболовству организациях.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96" marR="36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Перечень коррупционно опасных функций подведомственных Росрыболовству организаций был одобрен на заседании Комиссии и утвержден Заместителем Министра сельского хозяйства Российской Федерации – руководителем Федерального агентства по рыболовству И.В </a:t>
                      </a:r>
                      <a:r>
                        <a:rPr lang="ru-RU" sz="1600" dirty="0" smtClean="0">
                          <a:effectLst/>
                        </a:rPr>
                        <a:t>Шестаковым 20 </a:t>
                      </a:r>
                      <a:r>
                        <a:rPr lang="ru-RU" sz="1600" dirty="0">
                          <a:effectLst/>
                        </a:rPr>
                        <a:t>июля 2016 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96" marR="366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66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310" y="273269"/>
            <a:ext cx="1158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15310" y="258807"/>
            <a:ext cx="1158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</a:t>
            </a:r>
          </a:p>
          <a:p>
            <a:pPr algn="just"/>
            <a:r>
              <a:rPr lang="ru-RU" dirty="0" smtClean="0"/>
              <a:t>         Работа </a:t>
            </a:r>
            <a:r>
              <a:rPr lang="ru-RU" dirty="0"/>
              <a:t>по рассмотрению уведомлений гражданских служащих и руководителей организаций о факте обращения </a:t>
            </a:r>
            <a:r>
              <a:rPr lang="ru-RU" dirty="0" smtClean="0"/>
              <a:t>в </a:t>
            </a:r>
            <a:r>
              <a:rPr lang="ru-RU" dirty="0"/>
              <a:t>целях склонения к совершению коррупционных правонарушений организована в соответствии с:</a:t>
            </a:r>
          </a:p>
          <a:p>
            <a:pPr algn="just"/>
            <a:r>
              <a:rPr lang="ru-RU" dirty="0" smtClean="0"/>
              <a:t>         - </a:t>
            </a:r>
            <a:r>
              <a:rPr lang="ru-RU" dirty="0"/>
              <a:t>приказом Росрыболовства от 29 июля 2011 г. № 780 «Об утверждении Порядка уведомления представителя нанимателя о фактах обращения в целях склонения федерального государственного гражданского служащего Федерального агентства по рыболовству к совершению коррупционных правонарушений»;</a:t>
            </a:r>
          </a:p>
          <a:p>
            <a:pPr algn="just"/>
            <a:r>
              <a:rPr lang="ru-RU" dirty="0" smtClean="0"/>
              <a:t>         - </a:t>
            </a:r>
            <a:r>
              <a:rPr lang="ru-RU" dirty="0"/>
              <a:t>приказом Росрыболовства от 12 мая 2014 г. № 342 «Об утверждении порядка уведомления работодателя о фактах обращения в целях склонения работников организаций, созданных для выполнения задач, поставленных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перед </a:t>
            </a:r>
            <a:r>
              <a:rPr lang="ru-RU" dirty="0"/>
              <a:t>Федеральным агентством по рыболовству, к совершению коррупционных правонарушений».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06820"/>
              </p:ext>
            </p:extLst>
          </p:nvPr>
        </p:nvGraphicFramePr>
        <p:xfrm>
          <a:off x="546538" y="3090040"/>
          <a:ext cx="11172497" cy="1472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8430"/>
                <a:gridCol w="2572341"/>
                <a:gridCol w="2521726"/>
              </a:tblGrid>
              <a:tr h="883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2017 год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(по состоянию на 01.10.2017)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8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поступивших уведомлений о факте обращения в целях склонения к совершению коррупционных правонарушений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4897821"/>
            <a:ext cx="10993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Результат обращения: информация направлена в Генеральную прокуратуру Российской Федерации и Министерство внутренних дел Российской Федерации для принятия решения по компетенции.</a:t>
            </a:r>
          </a:p>
        </p:txBody>
      </p:sp>
    </p:spTree>
    <p:extLst>
      <p:ext uri="{BB962C8B-B14F-4D97-AF65-F5344CB8AC3E}">
        <p14:creationId xmlns:p14="http://schemas.microsoft.com/office/powerpoint/2010/main" val="679050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738" y="1723697"/>
            <a:ext cx="118241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          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          В целях организации приема сведений о доходах, расходах, об имуществе и обязательствах имущественного характера, представляемых гражданскими служащими и работниками организаций, находящихся в ведении Росрыболовства, в территориальные управления Росрыболовства и подведомственные организации направлены Методические рекомендации 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справки, разработанные Минтрудом России. В 2017 году внедрено специальное программное обеспечение «Справки БК» для заполнения справок автоматизированным способом.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7048" y="5339255"/>
            <a:ext cx="111094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898488"/>
              </p:ext>
            </p:extLst>
          </p:nvPr>
        </p:nvGraphicFramePr>
        <p:xfrm>
          <a:off x="346841" y="4309019"/>
          <a:ext cx="11519337" cy="1735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8042"/>
                <a:gridCol w="2963917"/>
                <a:gridCol w="2417378"/>
              </a:tblGrid>
              <a:tr h="343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Гражданские служащие ЦА, руководители и заместители руководителей ТУ, загранаппарат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371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1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Руководители подведомственных организаций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ВСЕГО:      974   справки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56745" y="378372"/>
            <a:ext cx="105734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Сведения </a:t>
            </a:r>
          </a:p>
          <a:p>
            <a:pPr algn="ctr"/>
            <a:r>
              <a:rPr lang="ru-RU" b="1" dirty="0"/>
              <a:t>о количестве представленных гражданскими служащими центрального аппарата Росрыболовства, руководителями и заместителями руководителей территориальных управлений Росрыболовства, руководящим составом загранаппарата Росрыболовства, руководителями подведомственных Росрыболовству организаций справок о доходах, расходах, об имуществе и обязательствах имущественного характера в период декларационных компаний 2016 и 2017 г.г.</a:t>
            </a:r>
          </a:p>
        </p:txBody>
      </p:sp>
    </p:spTree>
    <p:extLst>
      <p:ext uri="{BB962C8B-B14F-4D97-AF65-F5344CB8AC3E}">
        <p14:creationId xmlns:p14="http://schemas.microsoft.com/office/powerpoint/2010/main" val="185757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352" y="399393"/>
            <a:ext cx="11519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Организация повышения уровня квалификации гражданских служащих и работников, </a:t>
            </a:r>
          </a:p>
          <a:p>
            <a:pPr algn="ctr"/>
            <a:r>
              <a:rPr lang="ru-RU" sz="2000" b="1" dirty="0"/>
              <a:t>в должностные обязанности которых входит участие в противодействии коррупции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028" y="3720662"/>
            <a:ext cx="11109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44716" y="3313589"/>
            <a:ext cx="8628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Сведения о количестве гражданских служащих,</a:t>
            </a:r>
          </a:p>
          <a:p>
            <a:pPr algn="ctr"/>
            <a:r>
              <a:rPr lang="ru-RU" b="1" dirty="0" smtClean="0"/>
              <a:t>прошедших повышение квалификации по вопросам </a:t>
            </a:r>
            <a:br>
              <a:rPr lang="ru-RU" b="1" dirty="0" smtClean="0"/>
            </a:br>
            <a:r>
              <a:rPr lang="ru-RU" b="1" dirty="0" smtClean="0"/>
              <a:t>противодействия коррупции  </a:t>
            </a:r>
            <a:endParaRPr lang="ru-RU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499774"/>
              </p:ext>
            </p:extLst>
          </p:nvPr>
        </p:nvGraphicFramePr>
        <p:xfrm>
          <a:off x="1422466" y="4635061"/>
          <a:ext cx="9389110" cy="1471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6960"/>
                <a:gridCol w="2346960"/>
                <a:gridCol w="2347595"/>
                <a:gridCol w="2347595"/>
              </a:tblGrid>
              <a:tr h="49048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2017 год (по состоянию на 01.10.2017)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Факт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11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Факт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0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21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1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7611" y="1651595"/>
            <a:ext cx="10594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 Деятельность </a:t>
            </a:r>
            <a:r>
              <a:rPr lang="ru-RU" dirty="0"/>
              <a:t>по переподготовке и повышению квалификации гражданских служащих Росрыболовства, в должностные обязанности которых входит </a:t>
            </a:r>
            <a:r>
              <a:rPr lang="ru-RU" dirty="0" smtClean="0"/>
              <a:t>участие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мероприятиях по противодействию коррупции, осуществляется постоянно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рамках планового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4142612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0621" y="557048"/>
            <a:ext cx="1084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Сведения о работе по обеспечению инспекторского состава, осуществляющего полномочия </a:t>
            </a:r>
            <a:br>
              <a:rPr lang="ru-RU" b="1" dirty="0"/>
            </a:br>
            <a:r>
              <a:rPr lang="ru-RU" b="1" dirty="0"/>
              <a:t>по федеральному государственному контролю (надзору) в области рыболовства и </a:t>
            </a:r>
            <a:r>
              <a:rPr lang="ru-RU" b="1"/>
              <a:t>сохранения 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водных </a:t>
            </a:r>
            <a:r>
              <a:rPr lang="ru-RU" b="1" dirty="0"/>
              <a:t>биологических ресурсов, техническими (инновационными) системами слежения, </a:t>
            </a:r>
            <a:br>
              <a:rPr lang="ru-RU" b="1" dirty="0"/>
            </a:br>
            <a:r>
              <a:rPr lang="ru-RU" b="1" dirty="0"/>
              <a:t>фиксации и регистрации правонарушений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5421" y="2659117"/>
            <a:ext cx="10415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 </a:t>
            </a:r>
          </a:p>
          <a:p>
            <a:pPr algn="just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73141"/>
              </p:ext>
            </p:extLst>
          </p:nvPr>
        </p:nvGraphicFramePr>
        <p:xfrm>
          <a:off x="767257" y="2505968"/>
          <a:ext cx="10352688" cy="952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0428"/>
                <a:gridCol w="1897255"/>
                <a:gridCol w="1898335"/>
                <a:gridCol w="1898335"/>
                <a:gridCol w="1898335"/>
              </a:tblGrid>
              <a:tr h="166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2016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2017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99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Общее количество средств фиксации и слежения за правонарушениями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1677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1732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1714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1759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3021" y="3857296"/>
            <a:ext cx="10541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    Количество </a:t>
            </a:r>
            <a:r>
              <a:rPr lang="ru-RU" dirty="0"/>
              <a:t>видеорегистраторов  увеличилось  с  </a:t>
            </a:r>
            <a:r>
              <a:rPr lang="ru-RU" dirty="0" smtClean="0"/>
              <a:t>1275 ед. (</a:t>
            </a:r>
            <a:r>
              <a:rPr lang="ru-RU" dirty="0"/>
              <a:t>2014 г.) до  1332 ед. (1 кв. 2017 г.). </a:t>
            </a:r>
            <a:endParaRPr lang="ru-RU" dirty="0" smtClean="0"/>
          </a:p>
          <a:p>
            <a:pPr algn="ctr"/>
            <a:r>
              <a:rPr lang="ru-RU" dirty="0" smtClean="0"/>
              <a:t>  </a:t>
            </a:r>
            <a:endParaRPr lang="ru-RU" dirty="0"/>
          </a:p>
          <a:p>
            <a:pPr algn="ctr"/>
            <a:r>
              <a:rPr lang="ru-RU" dirty="0"/>
              <a:t>           Количество видеокамер в 2014-2016 </a:t>
            </a:r>
            <a:r>
              <a:rPr lang="ru-RU" dirty="0" smtClean="0"/>
              <a:t>г.г</a:t>
            </a:r>
            <a:r>
              <a:rPr lang="ru-RU" dirty="0"/>
              <a:t>. </a:t>
            </a:r>
            <a:r>
              <a:rPr lang="ru-RU" dirty="0" smtClean="0"/>
              <a:t>находилось </a:t>
            </a:r>
            <a:r>
              <a:rPr lang="ru-RU" dirty="0"/>
              <a:t>в пределах  123-127 ед.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1 кв. 2017 г</a:t>
            </a:r>
            <a:r>
              <a:rPr lang="ru-RU" dirty="0" smtClean="0"/>
              <a:t>. по </a:t>
            </a:r>
            <a:r>
              <a:rPr lang="ru-RU" dirty="0"/>
              <a:t>сравнению с 2016 г. число их возросло на 10 ед. </a:t>
            </a:r>
          </a:p>
        </p:txBody>
      </p:sp>
    </p:spTree>
    <p:extLst>
      <p:ext uri="{BB962C8B-B14F-4D97-AF65-F5344CB8AC3E}">
        <p14:creationId xmlns:p14="http://schemas.microsoft.com/office/powerpoint/2010/main" val="334675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843" y="1079292"/>
            <a:ext cx="7390152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>
                <a:cs typeface="Times New Roman" panose="02020603050405020304" pitchFamily="18" charset="0"/>
              </a:rPr>
              <a:t>Приказом Федерального </a:t>
            </a:r>
            <a:r>
              <a:rPr lang="ru-RU" sz="2600" b="1" dirty="0" smtClean="0">
                <a:cs typeface="Times New Roman" panose="02020603050405020304" pitchFamily="18" charset="0"/>
              </a:rPr>
              <a:t>агентства </a:t>
            </a:r>
            <a:br>
              <a:rPr lang="ru-RU" sz="2600" b="1" dirty="0" smtClean="0">
                <a:cs typeface="Times New Roman" panose="02020603050405020304" pitchFamily="18" charset="0"/>
              </a:rPr>
            </a:br>
            <a:r>
              <a:rPr lang="ru-RU" sz="2600" b="1" dirty="0" smtClean="0">
                <a:cs typeface="Times New Roman" panose="02020603050405020304" pitchFamily="18" charset="0"/>
              </a:rPr>
              <a:t>по </a:t>
            </a:r>
            <a:r>
              <a:rPr lang="ru-RU" sz="2600" b="1" dirty="0">
                <a:cs typeface="Times New Roman" panose="02020603050405020304" pitchFamily="18" charset="0"/>
              </a:rPr>
              <a:t>рыболовству от 25 апреля 2016 г. № 299 утвержден План противодействия коррупции Федерального агентства по рыболовству </a:t>
            </a:r>
            <a:r>
              <a:rPr lang="ru-RU" sz="2600" b="1" dirty="0" smtClean="0">
                <a:cs typeface="Times New Roman" panose="02020603050405020304" pitchFamily="18" charset="0"/>
              </a:rPr>
              <a:t/>
            </a:r>
            <a:br>
              <a:rPr lang="ru-RU" sz="2600" b="1" dirty="0" smtClean="0">
                <a:cs typeface="Times New Roman" panose="02020603050405020304" pitchFamily="18" charset="0"/>
              </a:rPr>
            </a:br>
            <a:r>
              <a:rPr lang="ru-RU" sz="2600" b="1" dirty="0" smtClean="0">
                <a:cs typeface="Times New Roman" panose="02020603050405020304" pitchFamily="18" charset="0"/>
              </a:rPr>
              <a:t>на </a:t>
            </a:r>
            <a:r>
              <a:rPr lang="ru-RU" sz="2600" b="1" dirty="0">
                <a:cs typeface="Times New Roman" panose="02020603050405020304" pitchFamily="18" charset="0"/>
              </a:rPr>
              <a:t>2016 – 2017 годы</a:t>
            </a:r>
            <a:r>
              <a:rPr lang="ru-RU" sz="2600" b="1" dirty="0" smtClean="0"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600" b="1" dirty="0"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>
                <a:cs typeface="Times New Roman" panose="02020603050405020304" pitchFamily="18" charset="0"/>
              </a:rPr>
              <a:t>Работа по выполнению Плана противодействия коррупции Федерального агентства </a:t>
            </a:r>
            <a:r>
              <a:rPr lang="ru-RU" sz="2600" b="1" dirty="0" smtClean="0">
                <a:cs typeface="Times New Roman" panose="02020603050405020304" pitchFamily="18" charset="0"/>
              </a:rPr>
              <a:t/>
            </a:r>
            <a:br>
              <a:rPr lang="ru-RU" sz="2600" b="1" dirty="0" smtClean="0">
                <a:cs typeface="Times New Roman" panose="02020603050405020304" pitchFamily="18" charset="0"/>
              </a:rPr>
            </a:br>
            <a:r>
              <a:rPr lang="ru-RU" sz="2600" b="1" dirty="0" smtClean="0">
                <a:cs typeface="Times New Roman" panose="02020603050405020304" pitchFamily="18" charset="0"/>
              </a:rPr>
              <a:t>по </a:t>
            </a:r>
            <a:r>
              <a:rPr lang="ru-RU" sz="2600" b="1" dirty="0">
                <a:cs typeface="Times New Roman" panose="02020603050405020304" pitchFamily="18" charset="0"/>
              </a:rPr>
              <a:t>рыболовству на 2016 – 2017 годы организована на постоянной основе.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paramzina_eu\AppData\Local\Microsoft\Windows\Temporary Internet Files\Content.Outlook\GZJ6KUA9\29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855" y="479685"/>
            <a:ext cx="4122295" cy="5936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989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172" y="472965"/>
            <a:ext cx="10783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prstClr val="black"/>
              </a:solidFill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</a:rPr>
              <a:t>По состоянию на 1 октября 2017 г.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в структуру Росрыболовства входит: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99842"/>
              </p:ext>
            </p:extLst>
          </p:nvPr>
        </p:nvGraphicFramePr>
        <p:xfrm>
          <a:off x="1501289" y="3069022"/>
          <a:ext cx="9389110" cy="2123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9495"/>
                <a:gridCol w="2679700"/>
                <a:gridCol w="3129915"/>
              </a:tblGrid>
              <a:tr h="442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Штатная численность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Фактическая численность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Центральный аппарат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Территориальные управления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3 681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3 301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Загранаппарат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Подведомственные организации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20 381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17 556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437932"/>
              </p:ext>
            </p:extLst>
          </p:nvPr>
        </p:nvGraphicFramePr>
        <p:xfrm>
          <a:off x="1466193" y="1824280"/>
          <a:ext cx="9389111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7378"/>
                <a:gridCol w="3087378"/>
                <a:gridCol w="32143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 территориальных управлений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 представительств (представителей) в зарубежных странах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 подведомственных организаций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32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44774"/>
            <a:ext cx="12192000" cy="6063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реализации Плана противодействия коррупции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агентства по рыболовству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2016 – 2017 годы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механизмов урегулирования конфликта интересов, обеспечение соблюдения федеральными государственными гражданскими служащими и работниками подведомственных организаций Росрыболовства ограничений, запретов и принципов служебного поведения в связи с исполнением ими должностных обязанностей, а также ответственности за их нарушение.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Выявление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систематизация причин и условий проявления коррупции в деятельности Росрыболовства, мониторинг коррупционных рисков и их устранение	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Взаимодействие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Росрыболовства с институтами гражданского общества и гражданами, а также создание эффективной системы обратной связи, обеспечение доступности информации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деятельности Росрыболовства	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Мероприятия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Росрыболовства, направленные на противодействие коррупции, с учетом специфики 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67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883" y="388883"/>
            <a:ext cx="114457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/>
              <a:t>Комплекс </a:t>
            </a:r>
            <a:r>
              <a:rPr lang="ru-RU" b="1" dirty="0"/>
              <a:t>организационных, разъяснительных и иных мер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 </a:t>
            </a:r>
            <a:r>
              <a:rPr lang="ru-RU" b="1" dirty="0"/>
              <a:t>соблюдению антикоррупционного </a:t>
            </a:r>
            <a:r>
              <a:rPr lang="ru-RU" b="1" dirty="0" smtClean="0"/>
              <a:t>законодательства,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3834" y="2228192"/>
            <a:ext cx="111935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•	</a:t>
            </a:r>
            <a:r>
              <a:rPr lang="ru-RU" dirty="0" smtClean="0"/>
              <a:t>Своевременное </a:t>
            </a:r>
            <a:r>
              <a:rPr lang="ru-RU" dirty="0"/>
              <a:t>информирование гражданских служащих и работников подведомственных организаций Росрыболовства о внесении изменений в антикоррупционное законодательство Российской Федерации и разъяснение их применения</a:t>
            </a:r>
          </a:p>
          <a:p>
            <a:pPr algn="just"/>
            <a:r>
              <a:rPr lang="ru-RU" dirty="0"/>
              <a:t>•	Внесение изменений в соответствующие приказы Росрыболовства</a:t>
            </a:r>
          </a:p>
          <a:p>
            <a:pPr algn="just"/>
            <a:r>
              <a:rPr lang="ru-RU" dirty="0"/>
              <a:t>•	Своевременная актуализация на информационных стендах и на официальном сайте Росрыболовства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разделе «Противодействия коррупции» информации об изменениях антикоррупционного законодательства</a:t>
            </a:r>
          </a:p>
          <a:p>
            <a:pPr algn="just"/>
            <a:r>
              <a:rPr lang="ru-RU" dirty="0"/>
              <a:t>•	Информирование вновь принятых гражданских служащих Росрыболовства по вопросам противодействия коррупции</a:t>
            </a:r>
          </a:p>
          <a:p>
            <a:pPr algn="just"/>
            <a:r>
              <a:rPr lang="ru-RU" dirty="0"/>
              <a:t>•	Разъяснение увольняющимся гражданским служащим Росрыболовства, замещавшим должности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коррупционно опасными функциями, о налагаемых ограничениях и обязанностях</a:t>
            </a:r>
          </a:p>
        </p:txBody>
      </p:sp>
    </p:spTree>
    <p:extLst>
      <p:ext uri="{BB962C8B-B14F-4D97-AF65-F5344CB8AC3E}">
        <p14:creationId xmlns:p14="http://schemas.microsoft.com/office/powerpoint/2010/main" val="2071351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621" y="420414"/>
            <a:ext cx="11014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Формирование нормативной правовой базы Росрыболовства 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по вопросам противодействия коррупции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6234" y="1219200"/>
            <a:ext cx="108992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</a:rPr>
              <a:t>           В </a:t>
            </a:r>
            <a:r>
              <a:rPr lang="ru-RU" dirty="0">
                <a:solidFill>
                  <a:prstClr val="black"/>
                </a:solidFill>
              </a:rPr>
              <a:t>2016 – 2017 г.г. разработаны, приведены в соответствие с действующим законодательством Российской Федерации и утверждены следующие ведомственные нормативные правовые акты </a:t>
            </a:r>
            <a:r>
              <a:rPr lang="ru-RU" dirty="0" smtClean="0">
                <a:solidFill>
                  <a:prstClr val="black"/>
                </a:solidFill>
              </a:rPr>
              <a:t>по </a:t>
            </a:r>
            <a:r>
              <a:rPr lang="ru-RU" dirty="0">
                <a:solidFill>
                  <a:prstClr val="black"/>
                </a:solidFill>
              </a:rPr>
              <a:t>вопросам противодействия коррупции</a:t>
            </a:r>
            <a:r>
              <a:rPr lang="ru-RU" dirty="0" smtClean="0">
                <a:solidFill>
                  <a:prstClr val="black"/>
                </a:solidFill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31.07.2014 № 588 (ред. от 06.04.2016) «О распространении </a:t>
            </a:r>
            <a:r>
              <a:rPr lang="ru-RU" dirty="0" smtClean="0">
                <a:solidFill>
                  <a:prstClr val="black"/>
                </a:solidFill>
              </a:rPr>
              <a:t/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</a:rPr>
              <a:t>на </a:t>
            </a:r>
            <a:r>
              <a:rPr lang="ru-RU" dirty="0">
                <a:solidFill>
                  <a:prstClr val="black"/>
                </a:solidFill>
              </a:rPr>
              <a:t>работников, замещающих отдельные должности на основании трудового договора в организациях, созданных для выполнения задач, поставленных перед Федеральным агентством по рыболовству, ограничений, запретов и обязанностей, установленных для федеральных государственных гражданских служащих». 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2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02.02.2017 № 64 «Об установлении предельного уровня соотношения среднемесячной заработной платы руководителей, заместителей руководителей и главных бухгалтеров федеральных государственных бюджетных учреждений, находящихся в ведении Федерального агентства по рыболовству, и среднемесячной заработной платы работников списочного состава (без учета руководителя, заместителей руководителя и главного бухгалтера) этих учреждений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</a:p>
          <a:p>
            <a:pPr marL="342900" indent="-342900" algn="just">
              <a:buAutoNum type="arabicPeriod" startAt="3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02.02.2017 № 63 «Об установлении предельного уровня соотношения среднемесячной заработной платы руководителей, заместителей руководителей и главных бухгалтеров федеральных государственных унитарных предприятий, находящихся в ведении Федерального агентства по рыболовству, и среднемесячной заработной платы работников списочного состава (без учета руководителя, заместителей руководителя и главного бухгалтера) этих предприятий</a:t>
            </a:r>
            <a:r>
              <a:rPr lang="ru-RU" dirty="0" smtClean="0">
                <a:solidFill>
                  <a:prstClr val="black"/>
                </a:solidFill>
              </a:rPr>
              <a:t>».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10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393" y="325821"/>
            <a:ext cx="1147729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 startAt="4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27.02.2017 № 118 «Об утверждении Положения о комиссии </a:t>
            </a:r>
            <a:r>
              <a:rPr lang="ru-RU" dirty="0" smtClean="0">
                <a:solidFill>
                  <a:prstClr val="black"/>
                </a:solidFill>
              </a:rPr>
              <a:t>по </a:t>
            </a:r>
            <a:r>
              <a:rPr lang="ru-RU" dirty="0">
                <a:solidFill>
                  <a:prstClr val="black"/>
                </a:solidFill>
              </a:rPr>
              <a:t>соблюдению требований к служебному поведению федеральных государственных гражданских служащих центрального аппарата Росрыболовства, руководителей и заместителей руководителей территориальных органов Росрыболовства, работников, замещающих отдельные должности на основании трудового договора в организациях, созданных для выполнения задач, поставленных перед Росрыболовством, и урегулированию конфликта интересов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</a:p>
          <a:p>
            <a:pPr marL="342900" indent="-342900" algn="just">
              <a:buAutoNum type="arabicPeriod" startAt="5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27.02.2017 № 119 «Об утверждении Положения о комиссиях территориальных органов Росрыболовства по соблюдению требований к служебному поведению федеральных государственных гражданских служащих, работников, замещающих отдельные должности на основании трудового договора в организациях, созданных для выполнения задач, поставленных перед Росрыболовством, и урегулированию конфликта интересов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</a:p>
          <a:p>
            <a:pPr marL="342900" indent="-342900" algn="just">
              <a:buAutoNum type="arabicPeriod" startAt="5"/>
            </a:pPr>
            <a:endParaRPr lang="ru-RU" dirty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6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27.02.2017 № 120 «Об утверждении Порядка представления гражданами, претендующими на замещение должностей федеральной государственной гражданской службы в Росрыболовстве и его территориальных органах, сведений о доходах, об имуществе и обязательствах имущественного характера и федеральными государственными гражданскими служащими Росрыболовства и его территориальных органов сведений о доходах, расходах, об имуществе и обязательствах имущественного характера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  <a:endParaRPr lang="ru-RU" dirty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7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27.02.2017 № 121 «Об утверждении Порядка принятия решения об осуществлении контроля за расходами федеральных государственных гражданских служащих Росрыболовства и его территориальных органов, работников, замещающих отдельные должности на основании трудового договора в организациях, созданных для выполнения задач, поставленных перед Росрыболовством, а также за расходами их супруг (супругов) и несовершеннолетних детей». 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7"/>
            </a:pPr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476" y="346841"/>
            <a:ext cx="114562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 startAt="8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27.02.2017 № 122 «Об утверждении Порядка сообщения федеральными государственными гражданскими служащими центрального и зарубежного аппаратов Росрыболовства, федеральными государственными гражданскими служащими территориальных органов Росрыболовства, а также работниками подведомственных Росрыболовству организаций, созданных для выполнения задач, поставленных перед Росрыболовством, о получении подарка в связи с протокольными мероприятиями, служебными командировками и другими официальными мероприятиями, участие в которых связано с исполнением ими служебных (должностных) обязанностей, сдаче и оценке подарка, реализации (выкупе) и зачислении средств, вырученных от его реализации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</a:p>
          <a:p>
            <a:pPr marL="342900" indent="-342900" algn="just">
              <a:buAutoNum type="arabicPeriod" startAt="9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22.03.2017 № 166 «Об утверждении Перечня должностей в организациях, созданных для выполнения задач, поставленных перед Федеральным агентством по рыболовству, при назначении на которые граждане и при замещении которых работники обязаны представлять сведения 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детей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</a:p>
          <a:p>
            <a:pPr marL="342900" indent="-342900" algn="just">
              <a:buAutoNum type="arabicPeriod" startAt="10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03.08.2017 № 542 «Об утверждении Перечня должностей федеральной государственной гражданской службы в центральном, зарубежном аппаратах Федерального агентства по рыболовству и его территориальных органах, при замещении которых федеральные государственные гражданские служащие обязаны представлять сведения 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детей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</a:p>
          <a:p>
            <a:pPr marL="342900" indent="-342900" algn="just">
              <a:buAutoNum type="arabicPeriod" startAt="11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27.03.2012 № 259 (ред. от 14.06.2017) «Об утверждении Кодекса этики и служебного поведения федеральных государственных гражданских служащих Росрыболовства и его территориальных органов». 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11"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90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3476" y="336331"/>
            <a:ext cx="1133015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 startAt="12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11.04.2013 № 259 (ред. от 26.06.2017) «Об утверждении перечня должностей федеральной государственной гражданской службы, по которым предусматривается ротация федеральных государственных гражданских служащих, замещающих должности категории «руководители» в территориальных органах Федерального агентства по рыболовству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</a:p>
          <a:p>
            <a:pPr marL="342900" indent="-342900" algn="just">
              <a:buAutoNum type="arabicPeriod" startAt="12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12.12.2016 № 803 «Об утверждении Регламента осуществления ведомственного контроля в сфере закупок товаров, работ, услуг для обеспечения государственных нужд в отношении подведомственных организаций Федерального агентства по рыболовству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</a:p>
          <a:p>
            <a:pPr marL="342900" indent="-342900" algn="just">
              <a:buAutoNum type="arabicPeriod" startAt="14"/>
            </a:pPr>
            <a:r>
              <a:rPr lang="ru-RU" dirty="0" smtClean="0">
                <a:solidFill>
                  <a:prstClr val="black"/>
                </a:solidFill>
              </a:rPr>
              <a:t>Приказ </a:t>
            </a:r>
            <a:r>
              <a:rPr lang="ru-RU" dirty="0">
                <a:solidFill>
                  <a:prstClr val="black"/>
                </a:solidFill>
              </a:rPr>
              <a:t>Росрыболовства от 10.02.2016 № 106 (ред. от 01.09.2017) «Об утверждении Положения и состава контрактной службы Федерального агентства по рыболовству для обеспечения планирования и осуществления закупок товаров, работ, услуг для обеспечения государственных нужд</a:t>
            </a:r>
            <a:r>
              <a:rPr lang="ru-RU" dirty="0" smtClean="0">
                <a:solidFill>
                  <a:prstClr val="black"/>
                </a:solidFill>
              </a:rPr>
              <a:t>».</a:t>
            </a:r>
          </a:p>
          <a:p>
            <a:pPr marL="342900" indent="-342900" algn="just">
              <a:buAutoNum type="arabicPeriod" startAt="14"/>
            </a:pPr>
            <a:r>
              <a:rPr lang="ru-RU" dirty="0" smtClean="0">
                <a:solidFill>
                  <a:prstClr val="black"/>
                </a:solidFill>
              </a:rPr>
              <a:t>Распоряжение </a:t>
            </a:r>
            <a:r>
              <a:rPr lang="ru-RU" dirty="0">
                <a:solidFill>
                  <a:prstClr val="black"/>
                </a:solidFill>
              </a:rPr>
              <a:t>Росрыболовства от 23.08.2016 N </a:t>
            </a:r>
            <a:r>
              <a:rPr lang="ru-RU" dirty="0" smtClean="0">
                <a:solidFill>
                  <a:prstClr val="black"/>
                </a:solidFill>
              </a:rPr>
              <a:t>50-р «Об </a:t>
            </a:r>
            <a:r>
              <a:rPr lang="ru-RU" dirty="0">
                <a:solidFill>
                  <a:prstClr val="black"/>
                </a:solidFill>
              </a:rPr>
              <a:t>утверждении Порядка уведомления федеральными государственными гражданскими служащими центрального и зарубежного аппаратов Федерального агентства по рыболовству представителя нанимателя о намерении выполнять иную оплачиваемую работу (о выполнении иной оплачиваемой работы</a:t>
            </a:r>
            <a:r>
              <a:rPr lang="ru-RU" dirty="0" smtClean="0">
                <a:solidFill>
                  <a:prstClr val="black"/>
                </a:solidFill>
              </a:rPr>
              <a:t>)».</a:t>
            </a:r>
            <a:endParaRPr lang="ru-RU" dirty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14"/>
            </a:pPr>
            <a:r>
              <a:rPr lang="ru-RU" dirty="0" smtClean="0">
                <a:solidFill>
                  <a:prstClr val="black"/>
                </a:solidFill>
              </a:rPr>
              <a:t>Распоряжение </a:t>
            </a:r>
            <a:r>
              <a:rPr lang="ru-RU" dirty="0">
                <a:solidFill>
                  <a:prstClr val="black"/>
                </a:solidFill>
              </a:rPr>
              <a:t>Росрыболовства от 23.08.2016 </a:t>
            </a:r>
            <a:r>
              <a:rPr lang="ru-RU" dirty="0" smtClean="0">
                <a:solidFill>
                  <a:prstClr val="black"/>
                </a:solidFill>
              </a:rPr>
              <a:t>№ 51-р «Об </a:t>
            </a:r>
            <a:r>
              <a:rPr lang="ru-RU" dirty="0">
                <a:solidFill>
                  <a:prstClr val="black"/>
                </a:solidFill>
              </a:rPr>
              <a:t>утверждении Порядка уведомления федеральными государственными гражданскими служащими территориальных органов Федерального агентства по рыболовству представителя нанимателя о намерении выполнять иную оплачиваемую работу (о выполнении иной оплачиваемой работы</a:t>
            </a:r>
            <a:r>
              <a:rPr lang="ru-RU" dirty="0" smtClean="0">
                <a:solidFill>
                  <a:prstClr val="black"/>
                </a:solidFill>
              </a:rPr>
              <a:t>)».</a:t>
            </a:r>
            <a:endParaRPr lang="ru-RU" dirty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14"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14"/>
            </a:pPr>
            <a:endParaRPr lang="ru-RU" dirty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14"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14"/>
            </a:pPr>
            <a:endParaRPr lang="ru-RU" dirty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14"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14"/>
            </a:pPr>
            <a:endParaRPr lang="ru-RU" dirty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14"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 algn="just">
              <a:buAutoNum type="arabicPeriod" startAt="14"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793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1476</Words>
  <Application>Microsoft Office PowerPoint</Application>
  <PresentationFormat>Широкоэкранный</PresentationFormat>
  <Paragraphs>159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О ходе исполнения  Плана противодействия коррупции на 2016 – 2017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выполнении Плана противодействия коррупции на 2016 – 2017 годы</dc:title>
  <dc:creator>Мария</dc:creator>
  <cp:lastModifiedBy>Солохин Михаил Викторович</cp:lastModifiedBy>
  <cp:revision>53</cp:revision>
  <dcterms:created xsi:type="dcterms:W3CDTF">2017-10-08T16:49:46Z</dcterms:created>
  <dcterms:modified xsi:type="dcterms:W3CDTF">2018-02-05T08:20:19Z</dcterms:modified>
</cp:coreProperties>
</file>