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76" r:id="rId3"/>
    <p:sldId id="368" r:id="rId4"/>
    <p:sldId id="386" r:id="rId5"/>
    <p:sldId id="377" r:id="rId6"/>
    <p:sldId id="372" r:id="rId7"/>
    <p:sldId id="379" r:id="rId8"/>
    <p:sldId id="387" r:id="rId9"/>
  </p:sldIdLst>
  <p:sldSz cx="9144000" cy="6858000" type="screen4x3"/>
  <p:notesSz cx="6799263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kumimoji="1"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16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4648"/>
    <a:srgbClr val="CCFF99"/>
    <a:srgbClr val="FF6600"/>
    <a:srgbClr val="AF4419"/>
    <a:srgbClr val="008000"/>
    <a:srgbClr val="003399"/>
    <a:srgbClr val="ABA9B7"/>
    <a:srgbClr val="CCECFF"/>
    <a:srgbClr val="9693C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6571" autoAdjust="0"/>
  </p:normalViewPr>
  <p:slideViewPr>
    <p:cSldViewPr snapToGrid="0">
      <p:cViewPr varScale="1">
        <p:scale>
          <a:sx n="109" d="100"/>
          <a:sy n="109" d="100"/>
        </p:scale>
        <p:origin x="1296" y="12"/>
      </p:cViewPr>
      <p:guideLst>
        <p:guide orient="horz" pos="2167"/>
        <p:guide pos="2880"/>
      </p:guideLst>
    </p:cSldViewPr>
  </p:slideViewPr>
  <p:outlineViewPr>
    <p:cViewPr>
      <p:scale>
        <a:sx n="33" d="100"/>
        <a:sy n="33" d="100"/>
      </p:scale>
      <p:origin x="0" y="222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40" y="-84"/>
      </p:cViewPr>
      <p:guideLst>
        <p:guide orient="horz" pos="3129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001\&#1087;&#1086;&#1076;&#1088;&#1072;&#1079;&#1076;&#1077;&#1083;&#1077;&#1085;&#1080;&#1103;\&#1059;&#1087;&#1088;&#1072;&#1074;&#1083;&#1077;&#1085;&#1080;&#1077;%20&#1101;&#1082;&#1086;&#1085;&#1086;&#1084;&#1080;&#1082;&#1080;\&#1043;&#1054;&#1057;&#1055;&#1056;&#1054;&#1043;&#1056;&#1040;&#1052;&#1052;&#1040;%2026\2015%20&#1043;&#1054;&#1044;\&#1050;%20&#1054;&#1041;&#1065;&#1045;&#1057;&#1058;&#1042;&#1045;&#1053;&#1053;&#1054;&#1052;&#1059;%20&#1057;&#1054;&#1042;&#1045;&#1058;&#1059;%2028%20&#1054;&#1050;&#1058;&#1071;&#1041;&#1056;&#1071;%202015%20&#1043;\&#1058;&#1072;&#1073;&#1083;&#1080;&#1094;&#1099;%20&#1076;&#1083;&#1103;%20&#1089;&#1083;&#1072;&#1081;&#1076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001\&#1087;&#1086;&#1076;&#1088;&#1072;&#1079;&#1076;&#1077;&#1083;&#1077;&#1085;&#1080;&#1103;\&#1059;&#1087;&#1088;&#1072;&#1074;&#1083;&#1077;&#1085;&#1080;&#1077;%20&#1101;&#1082;&#1086;&#1085;&#1086;&#1084;&#1080;&#1082;&#1080;\&#1043;&#1054;&#1057;&#1055;&#1056;&#1054;&#1043;&#1056;&#1040;&#1052;&#1052;&#1040;%2026\2015%20&#1043;&#1054;&#1044;\&#1050;%20&#1054;&#1041;&#1065;&#1045;&#1057;&#1058;&#1042;&#1045;&#1053;&#1053;&#1054;&#1052;&#1059;%20&#1057;&#1054;&#1042;&#1045;&#1058;&#1059;%2028%20&#1054;&#1050;&#1058;&#1071;&#1041;&#1056;&#1071;%202015%20&#1043;\&#1058;&#1072;&#1073;&#1083;&#1080;&#1094;&#1099;%20&#1076;&#1083;&#1103;%20&#1089;&#1083;&#1072;&#1081;&#1076;&#1086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001\&#1087;&#1086;&#1076;&#1088;&#1072;&#1079;&#1076;&#1077;&#1083;&#1077;&#1085;&#1080;&#1103;\&#1059;&#1087;&#1088;&#1072;&#1074;&#1083;&#1077;&#1085;&#1080;&#1077;%20&#1101;&#1082;&#1086;&#1085;&#1086;&#1084;&#1080;&#1082;&#1080;\&#1043;&#1054;&#1057;&#1055;&#1056;&#1054;&#1043;&#1056;&#1040;&#1052;&#1052;&#1040;%2026\2015%20&#1043;&#1054;&#1044;\&#1050;%20&#1054;&#1041;&#1065;&#1045;&#1057;&#1058;&#1042;&#1045;&#1053;&#1053;&#1054;&#1052;&#1059;%20&#1057;&#1054;&#1042;&#1045;&#1058;&#1059;%2028%20&#1054;&#1050;&#1058;&#1071;&#1041;&#1056;&#1071;%202015%20&#1043;\&#1058;&#1072;&#1073;&#1083;&#1080;&#1094;&#1099;%20&#1076;&#1083;&#1103;%20&#1089;&#1083;&#1072;&#1081;&#1076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05029626560064E-2"/>
          <c:y val="1.7829896714831157E-2"/>
          <c:w val="0.91821509424049863"/>
          <c:h val="0.82743539022919965"/>
        </c:manualLayout>
      </c:layout>
      <c:barChart>
        <c:barDir val="col"/>
        <c:grouping val="clustered"/>
        <c:varyColors val="0"/>
        <c:ser>
          <c:idx val="0"/>
          <c:order val="0"/>
          <c:tx>
            <c:v>Утвержденная Госпрограмма</c:v>
          </c:tx>
          <c:invertIfNegative val="0"/>
          <c:dLbls>
            <c:dLbl>
              <c:idx val="0"/>
              <c:layout>
                <c:manualLayout>
                  <c:x val="0"/>
                  <c:y val="-2.6606430143339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419417482783253E-3"/>
                  <c:y val="-4.1387780222972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838834965566012E-3"/>
                  <c:y val="2.95627001592662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2.9562700159266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4419417482781918E-3"/>
                  <c:y val="-2.06938901114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'Слайд 2'!$E$31:$E$38</c:f>
              <c:strCache>
                <c:ptCount val="8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</c:strCache>
            </c:strRef>
          </c:cat>
          <c:val>
            <c:numRef>
              <c:f>'Слайд 2'!$F$31:$F$38</c:f>
              <c:numCache>
                <c:formatCode>#,##0.0</c:formatCode>
                <c:ptCount val="8"/>
                <c:pt idx="0">
                  <c:v>10573.072200000002</c:v>
                </c:pt>
                <c:pt idx="1">
                  <c:v>10231.231700000011</c:v>
                </c:pt>
                <c:pt idx="2">
                  <c:v>13413.659799999989</c:v>
                </c:pt>
                <c:pt idx="3">
                  <c:v>13585.125099999988</c:v>
                </c:pt>
                <c:pt idx="4">
                  <c:v>12797.1702</c:v>
                </c:pt>
                <c:pt idx="5">
                  <c:v>10246.715899999988</c:v>
                </c:pt>
                <c:pt idx="6">
                  <c:v>10636.175499999988</c:v>
                </c:pt>
                <c:pt idx="7">
                  <c:v>10987.0915</c:v>
                </c:pt>
              </c:numCache>
            </c:numRef>
          </c:val>
        </c:ser>
        <c:ser>
          <c:idx val="1"/>
          <c:order val="1"/>
          <c:tx>
            <c:v>Новая редакция</c:v>
          </c:tx>
          <c:invertIfNegative val="0"/>
          <c:dLbls>
            <c:dLbl>
              <c:idx val="0"/>
              <c:layout>
                <c:manualLayout>
                  <c:x val="4.3258252448348964E-3"/>
                  <c:y val="1.4781350079633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5165048966980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0935922379480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65165048966980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'Слайд 2'!$E$31:$E$38</c:f>
              <c:strCache>
                <c:ptCount val="8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2019 год</c:v>
                </c:pt>
                <c:pt idx="7">
                  <c:v>2020 год</c:v>
                </c:pt>
              </c:strCache>
            </c:strRef>
          </c:cat>
          <c:val>
            <c:numRef>
              <c:f>'Слайд 2'!$G$31:$G$38</c:f>
              <c:numCache>
                <c:formatCode>#,##0.0</c:formatCode>
                <c:ptCount val="8"/>
                <c:pt idx="0">
                  <c:v>10575.5</c:v>
                </c:pt>
                <c:pt idx="1">
                  <c:v>10486.9</c:v>
                </c:pt>
                <c:pt idx="2">
                  <c:v>11933.9</c:v>
                </c:pt>
                <c:pt idx="3">
                  <c:v>11998.3</c:v>
                </c:pt>
                <c:pt idx="4">
                  <c:v>11048.3</c:v>
                </c:pt>
                <c:pt idx="5">
                  <c:v>10023</c:v>
                </c:pt>
                <c:pt idx="6">
                  <c:v>9716.4</c:v>
                </c:pt>
                <c:pt idx="7">
                  <c:v>10987.0915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279760"/>
        <c:axId val="305279368"/>
      </c:barChart>
      <c:catAx>
        <c:axId val="30527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279368"/>
        <c:crosses val="autoZero"/>
        <c:auto val="1"/>
        <c:lblAlgn val="ctr"/>
        <c:lblOffset val="100"/>
        <c:noMultiLvlLbl val="0"/>
      </c:catAx>
      <c:valAx>
        <c:axId val="3052793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0527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545404848315344"/>
          <c:y val="0.89752264572664819"/>
          <c:w val="0.50081292539170119"/>
          <c:h val="6.688688938475596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Доведенные предельные объемы по годам, млн. рублей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'Слайд 5'!$B$14:$B$16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'Слайд 5'!$C$14:$C$16</c:f>
              <c:numCache>
                <c:formatCode>#,##0.0</c:formatCode>
                <c:ptCount val="3"/>
                <c:pt idx="0">
                  <c:v>11048.300000000001</c:v>
                </c:pt>
                <c:pt idx="1">
                  <c:v>10023.000000000002</c:v>
                </c:pt>
                <c:pt idx="2">
                  <c:v>9716.4</c:v>
                </c:pt>
              </c:numCache>
            </c:numRef>
          </c:val>
        </c:ser>
        <c:ser>
          <c:idx val="1"/>
          <c:order val="1"/>
          <c:tx>
            <c:v>Дополнительная потребность по годам, млн. рублей</c:v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5 496,5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'Слайд 5'!$B$14:$B$16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'Слайд 5'!$D$14:$D$16</c:f>
              <c:numCache>
                <c:formatCode>#,##0.0</c:formatCode>
                <c:ptCount val="3"/>
                <c:pt idx="0">
                  <c:v>5501.5</c:v>
                </c:pt>
                <c:pt idx="1">
                  <c:v>4945.4000000000005</c:v>
                </c:pt>
                <c:pt idx="2">
                  <c:v>5350.8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5277800"/>
        <c:axId val="305277408"/>
      </c:barChart>
      <c:catAx>
        <c:axId val="305277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277408"/>
        <c:crosses val="autoZero"/>
        <c:auto val="1"/>
        <c:lblAlgn val="ctr"/>
        <c:lblOffset val="100"/>
        <c:noMultiLvlLbl val="0"/>
      </c:catAx>
      <c:valAx>
        <c:axId val="30527740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05277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3"/>
          <c:dLbls>
            <c:dLbl>
              <c:idx val="0"/>
              <c:layout>
                <c:manualLayout>
                  <c:x val="0.15377499636649658"/>
                  <c:y val="3.6960063331567983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подпрограмма</a:t>
                    </a:r>
                    <a:r>
                      <a:rPr lang="ru-RU" baseline="0" dirty="0"/>
                      <a:t> 1 "Организация рыболовства"</a:t>
                    </a:r>
                    <a:r>
                      <a:rPr lang="ru-RU" dirty="0"/>
                      <a:t> 0,53%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0377827364413404E-2"/>
                  <c:y val="4.2213228932975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подпрограмма 2 "Развитие аквакультуры"</a:t>
                    </a:r>
                    <a:r>
                      <a:rPr lang="ru-RU" dirty="0" smtClean="0"/>
                      <a:t>22,74%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503189956755789E-2"/>
                  <c:y val="-6.608618876768844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подпрограмма 3 "Наука и инновации" 31,07%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400439770726995E-2"/>
                  <c:y val="6.612295022755182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подпрограмма 4 "Охрана и контроль" 9,06%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1565663625075683E-2"/>
                  <c:y val="1.176719882491759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подпрограмма 5 "Модернизация и стимулирование"</a:t>
                    </a:r>
                  </a:p>
                  <a:p>
                    <a:r>
                      <a:rPr lang="ru-RU"/>
                      <a:t>2,55%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889862823750811E-4"/>
                  <c:y val="-5.876338529402383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подпрограмма</a:t>
                    </a:r>
                    <a:r>
                      <a:rPr lang="ru-RU" baseline="0" dirty="0"/>
                      <a:t> 6 "Обеспечение реализации Госпрограммы" </a:t>
                    </a:r>
                    <a:r>
                      <a:rPr lang="ru-RU" dirty="0" smtClean="0"/>
                      <a:t>24,35%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8111845689100266E-2"/>
                  <c:y val="3.653585926928281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подпрограмма 7 "Повышение эффективности использования и развитие</a:t>
                    </a:r>
                    <a:r>
                      <a:rPr lang="ru-RU" baseline="0" dirty="0"/>
                      <a:t> ресурсного потенциала рыбохозяйственного комплекса" </a:t>
                    </a:r>
                  </a:p>
                  <a:p>
                    <a:r>
                      <a:rPr lang="ru-RU" dirty="0" smtClean="0"/>
                      <a:t>4,05%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8450051992501E-2"/>
                  <c:y val="3.8229602273091292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подпрограмма 8 "Развитие осетрового хозяйства"</a:t>
                    </a:r>
                    <a:r>
                      <a:rPr lang="ru-RU" baseline="0" dirty="0"/>
                      <a:t> </a:t>
                    </a:r>
                  </a:p>
                  <a:p>
                    <a:r>
                      <a:rPr lang="ru-RU" dirty="0" smtClean="0"/>
                      <a:t>5,65%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'Слайд 6'!$Q$3:$Q$10</c:f>
              <c:strCache>
                <c:ptCount val="8"/>
                <c:pt idx="0">
                  <c:v>подпрограмма №1 «Организация рыболовства» 0,53% </c:v>
                </c:pt>
                <c:pt idx="1">
                  <c:v>подпрограмма № 2 «Развитие аквакультуры» 22,76%</c:v>
                </c:pt>
                <c:pt idx="2">
                  <c:v>подпрограмма № 3 «Наука и инновации» 31,07%</c:v>
                </c:pt>
                <c:pt idx="3">
                  <c:v>подпрограмма № 4 «Охрана и контроль» 9,06%</c:v>
                </c:pt>
                <c:pt idx="4">
                  <c:v>подпрограмма № 5 «Модернизация и стимулирование» 2,559%</c:v>
                </c:pt>
                <c:pt idx="5">
                  <c:v>подпрограмма № 6 «Обеспечение реализации Госпрограммы» 24,42%</c:v>
                </c:pt>
                <c:pt idx="6">
                  <c:v>подпрограмма №7 «Повышение эффективности использования и развитие ресурсного потенциала рыбохозяйственного комплекса» 4,05%</c:v>
                </c:pt>
                <c:pt idx="7">
                  <c:v>подпрограмма № 8 «Развитие осетрового хозяйства» 5,65%</c:v>
                </c:pt>
              </c:strCache>
            </c:strRef>
          </c:cat>
          <c:val>
            <c:numRef>
              <c:f>'Слайд 6'!$R$3:$R$10</c:f>
              <c:numCache>
                <c:formatCode>0.00%</c:formatCode>
                <c:ptCount val="8"/>
                <c:pt idx="0">
                  <c:v>5.3000000000000009E-3</c:v>
                </c:pt>
                <c:pt idx="1">
                  <c:v>0.2276</c:v>
                </c:pt>
                <c:pt idx="2">
                  <c:v>0.31070000000000003</c:v>
                </c:pt>
                <c:pt idx="3">
                  <c:v>9.0600000000000014E-2</c:v>
                </c:pt>
                <c:pt idx="4">
                  <c:v>2.5500000000000002E-2</c:v>
                </c:pt>
                <c:pt idx="5">
                  <c:v>0.24420000000000003</c:v>
                </c:pt>
                <c:pt idx="6">
                  <c:v>4.0500000000000001E-2</c:v>
                </c:pt>
                <c:pt idx="7">
                  <c:v>5.6500000000000002E-2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3" cy="496253"/>
          </a:xfrm>
          <a:prstGeom prst="rect">
            <a:avLst/>
          </a:prstGeom>
        </p:spPr>
        <p:txBody>
          <a:bodyPr vert="horz" lIns="95241" tIns="47620" rIns="95241" bIns="47620" rtlCol="0"/>
          <a:lstStyle>
            <a:lvl1pPr algn="l">
              <a:defRPr kumimoji="0"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2225" y="0"/>
            <a:ext cx="2945442" cy="496253"/>
          </a:xfrm>
          <a:prstGeom prst="rect">
            <a:avLst/>
          </a:prstGeom>
        </p:spPr>
        <p:txBody>
          <a:bodyPr vert="horz" wrap="square" lIns="95241" tIns="47620" rIns="95241" bIns="476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Gill Sans" charset="0"/>
                <a:ea typeface="ヒラギノ角ゴ ProN W3" charset="-128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1730D77E-2B46-4CF9-8404-8C92212B48BF}" type="datetimeFigureOut">
              <a:rPr lang="ru-RU"/>
              <a:pPr>
                <a:defRPr/>
              </a:pPr>
              <a:t>13.12.2016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976"/>
            <a:ext cx="2945443" cy="496252"/>
          </a:xfrm>
          <a:prstGeom prst="rect">
            <a:avLst/>
          </a:prstGeom>
        </p:spPr>
        <p:txBody>
          <a:bodyPr vert="horz" lIns="95241" tIns="47620" rIns="95241" bIns="47620" rtlCol="0" anchor="b"/>
          <a:lstStyle>
            <a:lvl1pPr algn="l">
              <a:defRPr kumimoji="0"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2225" y="9431976"/>
            <a:ext cx="2945442" cy="496252"/>
          </a:xfrm>
          <a:prstGeom prst="rect">
            <a:avLst/>
          </a:prstGeom>
        </p:spPr>
        <p:txBody>
          <a:bodyPr vert="horz" wrap="square" lIns="95241" tIns="47620" rIns="95241" bIns="476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Gill Sans" charset="0"/>
                <a:ea typeface="ヒラギノ角ゴ ProN W3" charset="-128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7A2C4319-543D-4D69-9A45-48AF2563C9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76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3" cy="496253"/>
          </a:xfrm>
          <a:prstGeom prst="rect">
            <a:avLst/>
          </a:prstGeom>
        </p:spPr>
        <p:txBody>
          <a:bodyPr vert="horz" lIns="95241" tIns="47620" rIns="95241" bIns="47620" rtlCol="0"/>
          <a:lstStyle>
            <a:lvl1pPr algn="l">
              <a:defRPr kumimoji="0"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225" y="0"/>
            <a:ext cx="2945442" cy="496253"/>
          </a:xfrm>
          <a:prstGeom prst="rect">
            <a:avLst/>
          </a:prstGeom>
        </p:spPr>
        <p:txBody>
          <a:bodyPr vert="horz" wrap="square" lIns="95241" tIns="47620" rIns="95241" bIns="476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Gill Sans" charset="0"/>
                <a:ea typeface="ヒラギノ角ゴ ProN W3" charset="-128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48C6EB23-799E-4AC2-9E51-3A4940D97D2E}" type="datetimeFigureOut">
              <a:rPr lang="ru-RU"/>
              <a:pPr>
                <a:defRPr/>
              </a:pPr>
              <a:t>13.12.2016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1" tIns="47620" rIns="95241" bIns="476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7" y="4716781"/>
            <a:ext cx="5439091" cy="4466275"/>
          </a:xfrm>
          <a:prstGeom prst="rect">
            <a:avLst/>
          </a:prstGeom>
        </p:spPr>
        <p:txBody>
          <a:bodyPr vert="horz" wrap="square" lIns="95241" tIns="47620" rIns="95241" bIns="476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976"/>
            <a:ext cx="2945443" cy="496252"/>
          </a:xfrm>
          <a:prstGeom prst="rect">
            <a:avLst/>
          </a:prstGeom>
        </p:spPr>
        <p:txBody>
          <a:bodyPr vert="horz" lIns="95241" tIns="47620" rIns="95241" bIns="47620" rtlCol="0" anchor="b"/>
          <a:lstStyle>
            <a:lvl1pPr algn="l">
              <a:defRPr kumimoji="0"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225" y="9431976"/>
            <a:ext cx="2945442" cy="496252"/>
          </a:xfrm>
          <a:prstGeom prst="rect">
            <a:avLst/>
          </a:prstGeom>
        </p:spPr>
        <p:txBody>
          <a:bodyPr vert="horz" wrap="square" lIns="95241" tIns="47620" rIns="95241" bIns="476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Gill Sans" charset="0"/>
                <a:ea typeface="ヒラギノ角ゴ ProN W3" charset="-128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44D820BF-AA39-4E01-90EE-EA49225EE3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825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820BF-AA39-4E01-90EE-EA49225EE3BA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31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EBD18A1-457A-4E0A-A146-5A2CFA4779CE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2379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7C89-D7FC-40C3-ABFB-2FCD3F1B0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211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5BAD-C777-4FB6-98EE-DCB1A5E6E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9916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0853" y="685800"/>
            <a:ext cx="2114551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685800"/>
            <a:ext cx="6191251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7290-E83E-4887-B76E-2CD6C0E2FA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1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0338C-80C9-4190-87D1-8E597FE57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346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9A44-1AEA-477A-8808-37933E7FF0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854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3898900"/>
            <a:ext cx="2400300" cy="295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09903" y="3898900"/>
            <a:ext cx="2400300" cy="295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D30C9-41A5-4B67-8B62-AB44F756BC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692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AFB17-248F-4608-A3A3-6F319F525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65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48BB4-191E-4B65-B346-0C6FD6403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176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4903-EF1F-4C5F-8162-25C0CE9E4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837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C435-7F68-4122-B008-BAAFB1A38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131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>
              <a:sym typeface="Georgia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51008-AD99-4AF2-825B-6D5597126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817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458200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Trebuchet MS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898900"/>
            <a:ext cx="4953000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>
                <a:sym typeface="Georgia" pitchFamily="18" charset="0"/>
              </a:rPr>
              <a:t>Click to edit Master text styles</a:t>
            </a:r>
          </a:p>
          <a:p>
            <a:pPr lvl="1"/>
            <a:r>
              <a:rPr lang="en-US" altLang="ru-RU" smtClean="0">
                <a:sym typeface="Georgia" pitchFamily="18" charset="0"/>
              </a:rPr>
              <a:t>Second level</a:t>
            </a:r>
          </a:p>
          <a:p>
            <a:pPr lvl="2"/>
            <a:r>
              <a:rPr lang="en-US" altLang="ru-RU" smtClean="0">
                <a:sym typeface="Georgia" pitchFamily="18" charset="0"/>
              </a:rPr>
              <a:t>Third level</a:t>
            </a:r>
          </a:p>
          <a:p>
            <a:pPr lvl="3"/>
            <a:r>
              <a:rPr lang="en-US" altLang="ru-RU" smtClean="0">
                <a:sym typeface="Georgia" pitchFamily="18" charset="0"/>
              </a:rPr>
              <a:t>Fourth level</a:t>
            </a:r>
          </a:p>
          <a:p>
            <a:pPr lvl="4"/>
            <a:r>
              <a:rPr lang="en-US" altLang="ru-RU" smtClean="0">
                <a:sym typeface="Georgia" pitchFamily="18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739188" y="23813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800">
                <a:solidFill>
                  <a:srgbClr val="FFFFFF"/>
                </a:solidFill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defRPr>
            </a:lvl1pPr>
            <a:lvl2pPr marL="742950" indent="-285750"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>
              <a:defRPr/>
            </a:pPr>
            <a:fld id="{1B4E7D97-82FE-4F3C-B479-2A83C2FF4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+mj-lt"/>
          <a:ea typeface="+mj-ea"/>
          <a:cs typeface="+mj-cs"/>
          <a:sym typeface="Trebuchet MS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9pPr>
    </p:titleStyle>
    <p:bodyStyle>
      <a:lvl1pPr marL="25400" indent="-25400" algn="l" rtl="0" eaLnBrk="0" fontAlgn="base" hangingPunct="0">
        <a:spcBef>
          <a:spcPts val="300"/>
        </a:spcBef>
        <a:spcAft>
          <a:spcPct val="0"/>
        </a:spcAft>
        <a:buChar char="•"/>
        <a:defRPr kumimoji="1" sz="2400">
          <a:solidFill>
            <a:srgbClr val="1F497D"/>
          </a:solidFill>
          <a:latin typeface="+mn-lt"/>
          <a:ea typeface="+mn-ea"/>
          <a:cs typeface="+mn-cs"/>
          <a:sym typeface="Georgia" pitchFamily="18" charset="0"/>
        </a:defRPr>
      </a:lvl1pPr>
      <a:lvl2pPr marL="419100" indent="38100" algn="ctr" rtl="0" eaLnBrk="0" fontAlgn="base" hangingPunct="0">
        <a:spcBef>
          <a:spcPts val="300"/>
        </a:spcBef>
        <a:spcAft>
          <a:spcPct val="0"/>
        </a:spcAft>
        <a:buChar char="–"/>
        <a:defRPr kumimoji="1" sz="2600">
          <a:solidFill>
            <a:srgbClr val="C0504D"/>
          </a:solidFill>
          <a:latin typeface="+mn-lt"/>
          <a:ea typeface="+mn-ea"/>
          <a:cs typeface="+mn-cs"/>
          <a:sym typeface="Georgia" pitchFamily="18" charset="0"/>
        </a:defRPr>
      </a:lvl2pPr>
      <a:lvl3pPr marL="876300" indent="38100" algn="ctr" rtl="0" eaLnBrk="0" fontAlgn="base" hangingPunct="0">
        <a:spcBef>
          <a:spcPts val="300"/>
        </a:spcBef>
        <a:spcAft>
          <a:spcPct val="0"/>
        </a:spcAft>
        <a:buChar char="•"/>
        <a:defRPr kumimoji="1" sz="2400">
          <a:solidFill>
            <a:srgbClr val="4F81BD"/>
          </a:solidFill>
          <a:latin typeface="+mn-lt"/>
          <a:ea typeface="+mn-ea"/>
          <a:cs typeface="+mn-cs"/>
          <a:sym typeface="Georgia" pitchFamily="18" charset="0"/>
        </a:defRPr>
      </a:lvl3pPr>
      <a:lvl4pPr marL="1333500" indent="38100" algn="ctr" rtl="0" eaLnBrk="0" fontAlgn="base" hangingPunct="0">
        <a:spcBef>
          <a:spcPts val="300"/>
        </a:spcBef>
        <a:spcAft>
          <a:spcPct val="0"/>
        </a:spcAft>
        <a:buChar char="–"/>
        <a:defRPr kumimoji="1" sz="2200">
          <a:solidFill>
            <a:srgbClr val="4F81BD"/>
          </a:solidFill>
          <a:latin typeface="+mn-lt"/>
          <a:ea typeface="+mn-ea"/>
          <a:cs typeface="+mn-cs"/>
          <a:sym typeface="Georgia" pitchFamily="18" charset="0"/>
        </a:defRPr>
      </a:lvl4pPr>
      <a:lvl5pPr marL="1790700" indent="38100" algn="ctr" rtl="0" eaLnBrk="0" fontAlgn="base" hangingPunct="0">
        <a:spcBef>
          <a:spcPts val="300"/>
        </a:spcBef>
        <a:spcAft>
          <a:spcPct val="0"/>
        </a:spcAft>
        <a:buChar char="»"/>
        <a:defRPr kumimoji="1" sz="2000">
          <a:solidFill>
            <a:srgbClr val="A04DA3"/>
          </a:solidFill>
          <a:latin typeface="+mn-lt"/>
          <a:ea typeface="+mn-ea"/>
          <a:cs typeface="+mn-cs"/>
          <a:sym typeface="Georgia" pitchFamily="18" charset="0"/>
        </a:defRPr>
      </a:lvl5pPr>
      <a:lvl6pPr marL="2247900" algn="ctr" rtl="0" fontAlgn="base">
        <a:spcBef>
          <a:spcPts val="300"/>
        </a:spcBef>
        <a:spcAft>
          <a:spcPct val="0"/>
        </a:spcAft>
        <a:defRPr sz="2000">
          <a:solidFill>
            <a:srgbClr val="A04DA3"/>
          </a:solidFill>
          <a:latin typeface="+mn-lt"/>
          <a:ea typeface="+mn-ea"/>
          <a:cs typeface="+mn-cs"/>
          <a:sym typeface="Georgia" charset="0"/>
        </a:defRPr>
      </a:lvl6pPr>
      <a:lvl7pPr marL="2705100" algn="ctr" rtl="0" fontAlgn="base">
        <a:spcBef>
          <a:spcPts val="300"/>
        </a:spcBef>
        <a:spcAft>
          <a:spcPct val="0"/>
        </a:spcAft>
        <a:defRPr sz="2000">
          <a:solidFill>
            <a:srgbClr val="A04DA3"/>
          </a:solidFill>
          <a:latin typeface="+mn-lt"/>
          <a:ea typeface="+mn-ea"/>
          <a:cs typeface="+mn-cs"/>
          <a:sym typeface="Georgia" charset="0"/>
        </a:defRPr>
      </a:lvl7pPr>
      <a:lvl8pPr marL="3162300" algn="ctr" rtl="0" fontAlgn="base">
        <a:spcBef>
          <a:spcPts val="300"/>
        </a:spcBef>
        <a:spcAft>
          <a:spcPct val="0"/>
        </a:spcAft>
        <a:defRPr sz="2000">
          <a:solidFill>
            <a:srgbClr val="A04DA3"/>
          </a:solidFill>
          <a:latin typeface="+mn-lt"/>
          <a:ea typeface="+mn-ea"/>
          <a:cs typeface="+mn-cs"/>
          <a:sym typeface="Georgia" charset="0"/>
        </a:defRPr>
      </a:lvl8pPr>
      <a:lvl9pPr marL="3619500" algn="ctr" rtl="0" fontAlgn="base">
        <a:spcBef>
          <a:spcPts val="300"/>
        </a:spcBef>
        <a:spcAft>
          <a:spcPct val="0"/>
        </a:spcAft>
        <a:defRPr sz="2000">
          <a:solidFill>
            <a:srgbClr val="A04DA3"/>
          </a:solidFill>
          <a:latin typeface="+mn-lt"/>
          <a:ea typeface="+mn-ea"/>
          <a:cs typeface="+mn-cs"/>
          <a:sym typeface="Georgia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/>
        </p:nvSpPr>
        <p:spPr bwMode="auto">
          <a:xfrm rot="10800000">
            <a:off x="5410200" y="3810000"/>
            <a:ext cx="3746500" cy="90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2055" name="Rectangle 6"/>
          <p:cNvSpPr>
            <a:spLocks/>
          </p:cNvSpPr>
          <p:nvPr/>
        </p:nvSpPr>
        <p:spPr bwMode="auto">
          <a:xfrm>
            <a:off x="0" y="3649663"/>
            <a:ext cx="9156700" cy="244475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 dirty="0">
              <a:solidFill>
                <a:srgbClr val="FF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2056" name="Rectangle 7"/>
          <p:cNvSpPr>
            <a:spLocks/>
          </p:cNvSpPr>
          <p:nvPr/>
        </p:nvSpPr>
        <p:spPr bwMode="auto">
          <a:xfrm>
            <a:off x="0" y="3675063"/>
            <a:ext cx="9156700" cy="22407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2057" name="Rectangle 8"/>
          <p:cNvSpPr>
            <a:spLocks/>
          </p:cNvSpPr>
          <p:nvPr/>
        </p:nvSpPr>
        <p:spPr bwMode="auto">
          <a:xfrm rot="10800000">
            <a:off x="6413500" y="3643313"/>
            <a:ext cx="2743200" cy="2476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2058" name="Rectangle 9"/>
          <p:cNvSpPr>
            <a:spLocks/>
          </p:cNvSpPr>
          <p:nvPr/>
        </p:nvSpPr>
        <p:spPr bwMode="auto">
          <a:xfrm>
            <a:off x="0" y="0"/>
            <a:ext cx="9156700" cy="370205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marL="742950" indent="-742950" algn="ctr" eaLnBrk="1" hangingPunct="1">
              <a:spcBef>
                <a:spcPct val="0"/>
              </a:spcBef>
              <a:buFont typeface="+mj-lt"/>
              <a:buAutoNum type="arabicPeriod"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>
          <a:xfrm>
            <a:off x="342900" y="1019175"/>
            <a:ext cx="8458200" cy="2447925"/>
          </a:xfrm>
        </p:spPr>
        <p:txBody>
          <a:bodyPr anchor="ctr"/>
          <a:lstStyle/>
          <a:p>
            <a:pPr eaLnBrk="1" hangingPunct="1"/>
            <a:r>
              <a:rPr kumimoji="0" lang="ru-RU" altLang="ru-RU" sz="2800" b="1" dirty="0" smtClean="0">
                <a:latin typeface="Times New Roman" pitchFamily="18" charset="0"/>
                <a:sym typeface="Trebuchet MS Bold"/>
              </a:rPr>
              <a:t>ОСНОВНЫЕ ПОЛОЖЕНИЯ</a:t>
            </a:r>
            <a:r>
              <a:rPr kumimoji="0" lang="ru-RU" altLang="ru-RU" sz="2000" b="1" dirty="0" smtClean="0">
                <a:latin typeface="Times New Roman" pitchFamily="18" charset="0"/>
                <a:sym typeface="Trebuchet MS Bold"/>
              </a:rPr>
              <a:t/>
            </a:r>
            <a:br>
              <a:rPr kumimoji="0" lang="ru-RU" altLang="ru-RU" sz="2000" b="1" dirty="0" smtClean="0">
                <a:latin typeface="Times New Roman" pitchFamily="18" charset="0"/>
                <a:sym typeface="Trebuchet MS Bold"/>
              </a:rPr>
            </a:br>
            <a:r>
              <a:rPr kumimoji="0" lang="ru-RU" altLang="ru-RU" sz="2000" b="1" dirty="0" smtClean="0">
                <a:latin typeface="Times New Roman" pitchFamily="18" charset="0"/>
                <a:sym typeface="Trebuchet MS Bold"/>
              </a:rPr>
              <a:t>ГОСУДАРСТВЕННОЙ ПРОГРАММЫ</a:t>
            </a:r>
            <a:br>
              <a:rPr kumimoji="0" lang="ru-RU" altLang="ru-RU" sz="2000" b="1" dirty="0" smtClean="0">
                <a:latin typeface="Times New Roman" pitchFamily="18" charset="0"/>
                <a:sym typeface="Trebuchet MS Bold"/>
              </a:rPr>
            </a:br>
            <a:r>
              <a:rPr kumimoji="0" lang="ru-RU" altLang="ru-RU" sz="2000" b="1" dirty="0" smtClean="0">
                <a:latin typeface="Times New Roman" pitchFamily="18" charset="0"/>
                <a:sym typeface="Trebuchet MS Bold"/>
              </a:rPr>
              <a:t>РОССИЙСКОЙ ФЕДЕРАЦИИ</a:t>
            </a:r>
            <a:br>
              <a:rPr kumimoji="0" lang="ru-RU" altLang="ru-RU" sz="2000" b="1" dirty="0" smtClean="0">
                <a:latin typeface="Times New Roman" pitchFamily="18" charset="0"/>
                <a:sym typeface="Trebuchet MS Bold"/>
              </a:rPr>
            </a:br>
            <a:r>
              <a:rPr kumimoji="0" lang="ru-RU" altLang="ru-RU" sz="2000" b="1" dirty="0" smtClean="0">
                <a:latin typeface="Times New Roman" pitchFamily="18" charset="0"/>
                <a:sym typeface="Trebuchet MS Bold"/>
              </a:rPr>
              <a:t>«РАЗВИТИЕ РЫБОХОЗЯЙСТВЕННОГО КОМПЛЕКСА»</a:t>
            </a:r>
            <a:br>
              <a:rPr kumimoji="0" lang="ru-RU" altLang="ru-RU" sz="2000" b="1" dirty="0" smtClean="0">
                <a:latin typeface="Times New Roman" pitchFamily="18" charset="0"/>
                <a:sym typeface="Trebuchet MS Bold"/>
              </a:rPr>
            </a:br>
            <a:r>
              <a:rPr kumimoji="0" lang="ru-RU" altLang="ru-RU" sz="2000" b="1" dirty="0" smtClean="0">
                <a:latin typeface="Times New Roman" pitchFamily="18" charset="0"/>
                <a:sym typeface="Trebuchet MS Bold"/>
              </a:rPr>
              <a:t>(внесение изменений)</a:t>
            </a:r>
            <a:endParaRPr kumimoji="0" lang="en-US" altLang="ru-RU" sz="2000" b="1" dirty="0" smtClean="0">
              <a:latin typeface="Times New Roman" pitchFamily="18" charset="0"/>
              <a:ea typeface="ヒラギノ角ゴ ProN W6"/>
              <a:cs typeface="ヒラギノ角ゴ ProN W6"/>
              <a:sym typeface="Trebuchet MS Bold"/>
            </a:endParaRP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857375" y="5768975"/>
            <a:ext cx="3143250" cy="555625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kumimoji="0" lang="en-US" altLang="ru-RU" sz="1600" b="1" smtClean="0">
                <a:latin typeface="Times New Roman" pitchFamily="18" charset="0"/>
                <a:sym typeface="Georgia Bold"/>
              </a:rPr>
              <a:t>ФЕДЕРАЛЬНОЕ АГЕНТСТВО</a:t>
            </a:r>
            <a:r>
              <a:rPr kumimoji="0" lang="ru-RU" altLang="ru-RU" sz="1600" b="1" smtClean="0">
                <a:latin typeface="Times New Roman" pitchFamily="18" charset="0"/>
                <a:sym typeface="Georgia Bold"/>
              </a:rPr>
              <a:t/>
            </a:r>
            <a:br>
              <a:rPr kumimoji="0" lang="ru-RU" altLang="ru-RU" sz="1600" b="1" smtClean="0">
                <a:latin typeface="Times New Roman" pitchFamily="18" charset="0"/>
                <a:sym typeface="Georgia Bold"/>
              </a:rPr>
            </a:br>
            <a:r>
              <a:rPr kumimoji="0" lang="en-US" altLang="ru-RU" sz="1600" b="1" smtClean="0">
                <a:latin typeface="Times New Roman" pitchFamily="18" charset="0"/>
                <a:sym typeface="Georgia Bold"/>
              </a:rPr>
              <a:t>ПО РЫБОЛОВСТВУ</a:t>
            </a:r>
            <a:endParaRPr kumimoji="0" lang="en-US" altLang="ru-RU" sz="1600" b="1" smtClean="0">
              <a:latin typeface="Times New Roman" pitchFamily="18" charset="0"/>
              <a:ea typeface="ヒラギノ明朝 ProN W6"/>
              <a:cs typeface="ヒラギノ明朝 ProN W6"/>
              <a:sym typeface="Georgia Bold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340350"/>
            <a:ext cx="1381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2" name="Группа 18"/>
          <p:cNvGrpSpPr>
            <a:grpSpLocks/>
          </p:cNvGrpSpPr>
          <p:nvPr/>
        </p:nvGrpSpPr>
        <p:grpSpPr bwMode="auto">
          <a:xfrm>
            <a:off x="214313" y="3911600"/>
            <a:ext cx="6286500" cy="1428750"/>
            <a:chOff x="1285852" y="5072074"/>
            <a:chExt cx="6286544" cy="1428750"/>
          </a:xfrm>
        </p:grpSpPr>
        <p:pic>
          <p:nvPicPr>
            <p:cNvPr id="2063" name="Picture 16" descr="http://im4-tub-ru.yandex.net/i?id=218735633-64-72&amp;n=2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52" y="5072074"/>
              <a:ext cx="1905000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2"/>
            <p:cNvSpPr txBox="1">
              <a:spLocks noChangeArrowheads="1"/>
            </p:cNvSpPr>
            <p:nvPr/>
          </p:nvSpPr>
          <p:spPr bwMode="auto">
            <a:xfrm>
              <a:off x="2928925" y="5429262"/>
              <a:ext cx="4643471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pPr marL="25400">
                <a:spcBef>
                  <a:spcPts val="300"/>
                </a:spcBef>
                <a:defRPr/>
              </a:pPr>
              <a:r>
                <a:rPr kumimoji="0" lang="ru-RU" sz="1600" b="1" kern="0" dirty="0">
                  <a:solidFill>
                    <a:srgbClr val="1F497D"/>
                  </a:solidFill>
                  <a:latin typeface="Times New Roman" pitchFamily="18" charset="0"/>
                  <a:ea typeface="+mn-ea"/>
                  <a:cs typeface="+mn-cs"/>
                  <a:sym typeface="Georgia Bold" charset="0"/>
                </a:rPr>
                <a:t>МИНИСТЕРСТВО СЕЛЬСКОГО ХОЗЯЙСТВА</a:t>
              </a:r>
              <a:endParaRPr kumimoji="0" lang="en-US" sz="2400" b="1" kern="0" dirty="0">
                <a:solidFill>
                  <a:srgbClr val="1F497D"/>
                </a:solidFill>
                <a:latin typeface="Times New Roman" pitchFamily="18" charset="0"/>
                <a:ea typeface="+mn-ea"/>
                <a:cs typeface="+mn-cs"/>
                <a:sym typeface="Georgia" pitchFamily="18" charset="0"/>
              </a:endParaRPr>
            </a:p>
            <a:p>
              <a:pPr marL="25400">
                <a:spcBef>
                  <a:spcPts val="300"/>
                </a:spcBef>
                <a:defRPr/>
              </a:pPr>
              <a:r>
                <a:rPr kumimoji="0" lang="ru-RU" sz="1600" b="1" kern="0" dirty="0">
                  <a:solidFill>
                    <a:srgbClr val="1F497D"/>
                  </a:solidFill>
                  <a:latin typeface="Times New Roman" pitchFamily="18" charset="0"/>
                  <a:ea typeface="+mn-ea"/>
                  <a:cs typeface="+mn-cs"/>
                  <a:sym typeface="Georgia Bold" charset="0"/>
                </a:rPr>
                <a:t>РОССИЙСКОЙ ФЕДЕРАЦИИ</a:t>
              </a:r>
              <a:endParaRPr kumimoji="0" lang="en-US" sz="1600" b="1" kern="0" dirty="0">
                <a:solidFill>
                  <a:srgbClr val="1F497D"/>
                </a:solidFill>
                <a:latin typeface="Times New Roman" pitchFamily="18" charset="0"/>
                <a:ea typeface="ヒラギノ明朝 ProN W6" charset="-128"/>
                <a:cs typeface="+mn-cs"/>
                <a:sym typeface="Georgia Bold" charset="0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366713"/>
            <a:ext cx="9156700" cy="84137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0" y="0"/>
            <a:ext cx="9156700" cy="31115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307975"/>
            <a:ext cx="9156700" cy="16647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 rot="10800000">
            <a:off x="5410200" y="360363"/>
            <a:ext cx="3746500" cy="904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33" name="Rectangle 103"/>
          <p:cNvSpPr>
            <a:spLocks/>
          </p:cNvSpPr>
          <p:nvPr/>
        </p:nvSpPr>
        <p:spPr bwMode="auto">
          <a:xfrm>
            <a:off x="463550" y="698499"/>
            <a:ext cx="8348663" cy="61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Объемы финансирования государственной программы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(сравнение редакций), млн. рублей</a:t>
            </a:r>
            <a:endParaRPr kumimoji="0" lang="ru-RU" altLang="ru-RU" sz="1600" b="1" dirty="0">
              <a:solidFill>
                <a:srgbClr val="366092"/>
              </a:solidFill>
              <a:latin typeface="Times New Roman" pitchFamily="18" charset="0"/>
              <a:ea typeface="ヒラギノ角ゴ ProN W3"/>
              <a:cs typeface="ヒラギノ角ゴ ProN W3"/>
              <a:sym typeface="Trebuchet MS Bol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9783" y="5377898"/>
            <a:ext cx="8432650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Новая редакция (предложения по внесению </a:t>
            </a:r>
            <a:r>
              <a:rPr lang="ru-RU" sz="1400" dirty="0" smtClean="0"/>
              <a:t>изменений) государственной программы </a:t>
            </a:r>
            <a:r>
              <a:rPr lang="ru-RU" sz="1400" dirty="0"/>
              <a:t>«Развитие рыбохозяйственного комплекса» </a:t>
            </a:r>
            <a:r>
              <a:rPr lang="ru-RU" sz="1400" dirty="0" smtClean="0"/>
              <a:t>подготовлена на 2013-2016 годы в соответствии</a:t>
            </a:r>
            <a:r>
              <a:rPr lang="en-US" sz="1400" dirty="0" smtClean="0"/>
              <a:t> c</a:t>
            </a:r>
            <a:r>
              <a:rPr lang="ru-RU" sz="1400" dirty="0" smtClean="0"/>
              <a:t> Федеральными законами (с учетом изменений), на 201</a:t>
            </a:r>
            <a:r>
              <a:rPr lang="en-US" sz="1400" dirty="0" smtClean="0"/>
              <a:t>7</a:t>
            </a:r>
            <a:r>
              <a:rPr lang="ru-RU" sz="1400" dirty="0" smtClean="0"/>
              <a:t>-201</a:t>
            </a:r>
            <a:r>
              <a:rPr lang="en-US" sz="1400" dirty="0" smtClean="0"/>
              <a:t>9</a:t>
            </a:r>
            <a:r>
              <a:rPr lang="ru-RU" sz="1400" dirty="0" smtClean="0"/>
              <a:t> годы - с распределением бюджетных ассигнований федерального бюджета,</a:t>
            </a:r>
            <a:r>
              <a:rPr lang="en-US" sz="1400" dirty="0" smtClean="0"/>
              <a:t> </a:t>
            </a:r>
            <a:r>
              <a:rPr lang="ru-RU" sz="1400" dirty="0" smtClean="0"/>
              <a:t>на 2020 год объемы финансирования соответствуют ранее утвержденной </a:t>
            </a:r>
            <a:r>
              <a:rPr lang="ru-RU" sz="1400" dirty="0"/>
              <a:t>редакции (</a:t>
            </a:r>
            <a:r>
              <a:rPr lang="ru-RU" sz="1400" dirty="0" smtClean="0"/>
              <a:t>постановление Правительства РФ № </a:t>
            </a:r>
            <a:r>
              <a:rPr lang="ru-RU" sz="1400" dirty="0"/>
              <a:t>314 от 15.04.2014).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815388" y="6515100"/>
            <a:ext cx="328612" cy="3429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98408" y="1250831"/>
          <a:ext cx="8807568" cy="4295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1"/>
          <p:cNvSpPr txBox="1">
            <a:spLocks/>
          </p:cNvSpPr>
          <p:nvPr/>
        </p:nvSpPr>
        <p:spPr bwMode="auto">
          <a:xfrm>
            <a:off x="8739188" y="23813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ヒラギノ角ゴ ProN W3" charset="-128"/>
              <a:cs typeface="+mn-cs"/>
              <a:sym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81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366713"/>
            <a:ext cx="9156700" cy="84137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0" y="0"/>
            <a:ext cx="9156700" cy="31115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307975"/>
            <a:ext cx="9156700" cy="15785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 rot="10800000">
            <a:off x="5410200" y="360363"/>
            <a:ext cx="3746500" cy="904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33" name="Rectangle 103"/>
          <p:cNvSpPr>
            <a:spLocks/>
          </p:cNvSpPr>
          <p:nvPr/>
        </p:nvSpPr>
        <p:spPr bwMode="auto">
          <a:xfrm>
            <a:off x="443002" y="554663"/>
            <a:ext cx="8367713" cy="31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Параметры финансового обеспечения госпрограммы на 201</a:t>
            </a:r>
            <a:r>
              <a:rPr kumimoji="0" lang="en-US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7</a:t>
            </a: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 год</a:t>
            </a:r>
            <a:endParaRPr kumimoji="0" lang="ru-RU" altLang="ru-RU" sz="1600" b="1" dirty="0">
              <a:solidFill>
                <a:srgbClr val="366092"/>
              </a:solidFill>
              <a:latin typeface="Times New Roman" pitchFamily="18" charset="0"/>
              <a:ea typeface="ヒラギノ角ゴ ProN W3"/>
              <a:cs typeface="ヒラギノ角ゴ ProN W3"/>
              <a:sym typeface="Trebuchet MS Bold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635042" y="6487064"/>
            <a:ext cx="503402" cy="370936"/>
          </a:xfrm>
        </p:spPr>
        <p:txBody>
          <a:bodyPr/>
          <a:lstStyle/>
          <a:p>
            <a:pPr>
              <a:defRPr/>
            </a:pPr>
            <a:fld id="{F590338C-80C9-4190-87D1-8E597FE571E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5" name="Номер слайда 4"/>
          <p:cNvSpPr txBox="1">
            <a:spLocks/>
          </p:cNvSpPr>
          <p:nvPr/>
        </p:nvSpPr>
        <p:spPr bwMode="auto">
          <a:xfrm>
            <a:off x="8831263" y="6515100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rgbClr val="FFFFFF"/>
                </a:solidFill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 bwMode="auto">
          <a:xfrm>
            <a:off x="8739188" y="23813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rPr>
              <a:t>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ヒラギノ角ゴ ProN W3" charset="-128"/>
              <a:cs typeface="+mn-cs"/>
              <a:sym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913" y="929990"/>
            <a:ext cx="1098378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b="1" dirty="0">
                <a:latin typeface="+mj-lt"/>
              </a:rPr>
              <a:t>(</a:t>
            </a:r>
            <a:r>
              <a:rPr lang="ru-RU" sz="1050" b="1" dirty="0" smtClean="0">
                <a:latin typeface="+mj-lt"/>
              </a:rPr>
              <a:t>млн. </a:t>
            </a:r>
            <a:r>
              <a:rPr lang="ru-RU" sz="1050" b="1" dirty="0">
                <a:latin typeface="+mj-lt"/>
              </a:rPr>
              <a:t>рублей)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07634"/>
              </p:ext>
            </p:extLst>
          </p:nvPr>
        </p:nvGraphicFramePr>
        <p:xfrm>
          <a:off x="523982" y="1263721"/>
          <a:ext cx="8024115" cy="4962418"/>
        </p:xfrm>
        <a:graphic>
          <a:graphicData uri="http://schemas.openxmlformats.org/drawingml/2006/table">
            <a:tbl>
              <a:tblPr/>
              <a:tblGrid>
                <a:gridCol w="3311892"/>
                <a:gridCol w="1567036"/>
                <a:gridCol w="1644833"/>
                <a:gridCol w="1500354"/>
              </a:tblGrid>
              <a:tr h="775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32" marR="6332" marT="63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Утвержденная редакция Госпрограммы  на 2017 г.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Доведенные предельные объемы на 2017 г.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                 (гр.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2 - гр.1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32" marR="6332" marT="63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по Госпрограмме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12 797,2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11 048,3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-1 748,9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9156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1 "Организация рыболовства"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45,6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2 "Развитие аквакультуры"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2 899,9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1 967,1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-932,8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3 "Наука и инновации"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3 606,8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3 165,5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-441,3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4 "Охрана и контроль"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1 014,2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870,7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-143,5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6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5 "Модернизация и стимулирование" 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7,1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390,5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383,4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6 "Обеспечение реализации Госпрограммы"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2 549,3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2 551,9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00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7 "Повышение эффективности использования и развитие ресурсного потенциала рыбохозяйственного комплекса"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1 725,7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1 166,7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-559,0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Подпрограмма № 8 "Развитие осетрового хозяйства"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948,6</a:t>
                      </a: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857,8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-90,8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32" marR="6332" marT="63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/>
        </p:nvSpPr>
        <p:spPr bwMode="auto">
          <a:xfrm>
            <a:off x="0" y="366713"/>
            <a:ext cx="9156700" cy="84137"/>
          </a:xfrm>
          <a:prstGeom prst="rect">
            <a:avLst/>
          </a:prstGeom>
          <a:solidFill>
            <a:schemeClr val="accent1">
              <a:alpha val="49803"/>
            </a:schemeClr>
          </a:solidFill>
          <a:ln w="50800" cap="rnd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ru-RU" altLang="ru-RU"/>
          </a:p>
        </p:txBody>
      </p:sp>
      <p:sp>
        <p:nvSpPr>
          <p:cNvPr id="8195" name="Rectangle 2"/>
          <p:cNvSpPr>
            <a:spLocks/>
          </p:cNvSpPr>
          <p:nvPr/>
        </p:nvSpPr>
        <p:spPr bwMode="auto">
          <a:xfrm>
            <a:off x="0" y="0"/>
            <a:ext cx="9156700" cy="311150"/>
          </a:xfrm>
          <a:prstGeom prst="rect">
            <a:avLst/>
          </a:prstGeom>
          <a:solidFill>
            <a:srgbClr val="1F497D"/>
          </a:solidFill>
          <a:ln w="50800" cap="rnd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ru-RU" altLang="ru-RU"/>
          </a:p>
        </p:txBody>
      </p:sp>
      <p:sp>
        <p:nvSpPr>
          <p:cNvPr id="8196" name="Rectangle 3"/>
          <p:cNvSpPr>
            <a:spLocks/>
          </p:cNvSpPr>
          <p:nvPr/>
        </p:nvSpPr>
        <p:spPr bwMode="auto">
          <a:xfrm>
            <a:off x="0" y="311150"/>
            <a:ext cx="9156700" cy="135161"/>
          </a:xfrm>
          <a:prstGeom prst="rect">
            <a:avLst/>
          </a:prstGeom>
          <a:solidFill>
            <a:schemeClr val="accent1"/>
          </a:solidFill>
          <a:ln w="50800" cap="rnd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ru-RU" altLang="ru-RU">
              <a:solidFill>
                <a:srgbClr val="FF0000"/>
              </a:solidFill>
            </a:endParaRPr>
          </a:p>
        </p:txBody>
      </p:sp>
      <p:sp>
        <p:nvSpPr>
          <p:cNvPr id="8197" name="Rectangle 4"/>
          <p:cNvSpPr>
            <a:spLocks/>
          </p:cNvSpPr>
          <p:nvPr/>
        </p:nvSpPr>
        <p:spPr bwMode="auto">
          <a:xfrm rot="10800000">
            <a:off x="5410200" y="360363"/>
            <a:ext cx="3746500" cy="90487"/>
          </a:xfrm>
          <a:prstGeom prst="rect">
            <a:avLst/>
          </a:prstGeom>
          <a:solidFill>
            <a:schemeClr val="accent1"/>
          </a:solidFill>
          <a:ln w="50800" cap="rnd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kumimoji="0" lang="ru-RU" altLang="ru-RU"/>
          </a:p>
        </p:txBody>
      </p:sp>
      <p:sp>
        <p:nvSpPr>
          <p:cNvPr id="8206" name="Rectangle 103"/>
          <p:cNvSpPr>
            <a:spLocks/>
          </p:cNvSpPr>
          <p:nvPr/>
        </p:nvSpPr>
        <p:spPr bwMode="auto">
          <a:xfrm>
            <a:off x="539750" y="647273"/>
            <a:ext cx="8229600" cy="791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b"/>
          <a:lstStyle/>
          <a:p>
            <a:pPr algn="ctr"/>
            <a:r>
              <a:rPr kumimoji="0" lang="ru-RU" altLang="ru-RU" sz="1600" b="1" dirty="0">
                <a:solidFill>
                  <a:srgbClr val="366092"/>
                </a:solidFill>
                <a:latin typeface="Times New Roman" pitchFamily="18" charset="0"/>
                <a:ea typeface="ヒラギノ明朝 ProN W3"/>
                <a:cs typeface="ヒラギノ明朝 ProN W3"/>
                <a:sym typeface="Trebuchet MS Bold"/>
              </a:rPr>
              <a:t>РЕСУРСНОЕ ОБЕСПЕЧЕНИЕ ГОСУДАРСТВЕННОЙ ПРОГРАММЫ</a:t>
            </a:r>
            <a:br>
              <a:rPr kumimoji="0" lang="ru-RU" altLang="ru-RU" sz="1600" b="1" dirty="0">
                <a:solidFill>
                  <a:srgbClr val="366092"/>
                </a:solidFill>
                <a:latin typeface="Times New Roman" pitchFamily="18" charset="0"/>
                <a:ea typeface="ヒラギノ明朝 ProN W3"/>
                <a:cs typeface="ヒラギノ明朝 ProN W3"/>
                <a:sym typeface="Trebuchet MS Bold"/>
              </a:rPr>
            </a:b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明朝 ProN W3"/>
                <a:cs typeface="ヒラギノ明朝 ProN W3"/>
                <a:sym typeface="Trebuchet MS Bold"/>
              </a:rPr>
              <a:t>С УЧЕТОМ ДОВЕДЕННЫХ ПРЕДЕЛЬНЫХ ОБЪЕМОВ И </a:t>
            </a:r>
            <a:r>
              <a:rPr kumimoji="0" lang="ru-RU" altLang="ru-RU" sz="1600" b="1" dirty="0">
                <a:solidFill>
                  <a:srgbClr val="366092"/>
                </a:solidFill>
                <a:latin typeface="Times New Roman" pitchFamily="18" charset="0"/>
                <a:sym typeface="Trebuchet MS Bold"/>
              </a:rPr>
              <a:t>ДОПОЛНИТЕЛЬНАЯ ПОТРЕБНОСТЬ В РЕСУРСНОМ ОБЕСПЕЧЕНИИ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38963" y="1412875"/>
            <a:ext cx="1098378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050" b="1" dirty="0">
                <a:latin typeface="+mj-lt"/>
              </a:rPr>
              <a:t>(</a:t>
            </a:r>
            <a:r>
              <a:rPr lang="ru-RU" sz="1050" b="1" dirty="0" smtClean="0">
                <a:latin typeface="+mj-lt"/>
              </a:rPr>
              <a:t>млн. </a:t>
            </a:r>
            <a:r>
              <a:rPr lang="ru-RU" sz="1050" b="1" dirty="0">
                <a:latin typeface="+mj-lt"/>
              </a:rPr>
              <a:t>рублей)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232913" y="5512279"/>
            <a:ext cx="8445259" cy="1233578"/>
          </a:xfrm>
        </p:spPr>
        <p:txBody>
          <a:bodyPr/>
          <a:lstStyle/>
          <a:p>
            <a:pPr algn="ctr"/>
            <a:r>
              <a:rPr kumimoji="0" lang="ru-RU" altLang="ru-RU" sz="1800" b="1" dirty="0" smtClean="0">
                <a:solidFill>
                  <a:srgbClr val="366092"/>
                </a:solidFill>
                <a:latin typeface="Times New Roman" pitchFamily="18" charset="0"/>
                <a:sym typeface="Trebuchet MS Bold"/>
              </a:rPr>
              <a:t/>
            </a:r>
            <a:br>
              <a:rPr kumimoji="0" lang="ru-RU" altLang="ru-RU" sz="1800" b="1" dirty="0" smtClean="0">
                <a:solidFill>
                  <a:srgbClr val="366092"/>
                </a:solidFill>
                <a:latin typeface="Times New Roman" pitchFamily="18" charset="0"/>
                <a:sym typeface="Trebuchet MS Bold"/>
              </a:rPr>
            </a:br>
            <a:endParaRPr lang="ru-RU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250167" y="5771072"/>
            <a:ext cx="843265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/>
              <a:t>Дополнительная потребность приведена в соответствие планируемым объемам работ</a:t>
            </a:r>
            <a:endParaRPr lang="ru-RU" sz="1400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en-US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842482" y="1654139"/>
          <a:ext cx="7685070" cy="3924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366713"/>
            <a:ext cx="9156700" cy="84137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0" y="0"/>
            <a:ext cx="9156700" cy="31115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307975"/>
            <a:ext cx="9156700" cy="142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 rot="10800000">
            <a:off x="5410200" y="360363"/>
            <a:ext cx="3746500" cy="904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33" name="Rectangle 103"/>
          <p:cNvSpPr>
            <a:spLocks/>
          </p:cNvSpPr>
          <p:nvPr/>
        </p:nvSpPr>
        <p:spPr bwMode="auto">
          <a:xfrm>
            <a:off x="453276" y="493016"/>
            <a:ext cx="8367713" cy="54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Структура государственной программы  на период 2013-2020 гг.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(новая редакция)</a:t>
            </a:r>
            <a:endParaRPr kumimoji="0" lang="ru-RU" altLang="ru-RU" sz="1600" b="1" dirty="0">
              <a:solidFill>
                <a:srgbClr val="366092"/>
              </a:solidFill>
              <a:latin typeface="Times New Roman" pitchFamily="18" charset="0"/>
              <a:ea typeface="ヒラギノ角ゴ ProN W3"/>
              <a:cs typeface="ヒラギノ角ゴ ProN W3"/>
              <a:sym typeface="Trebuchet MS Bold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809832" y="6567158"/>
            <a:ext cx="328612" cy="342900"/>
          </a:xfrm>
        </p:spPr>
        <p:txBody>
          <a:bodyPr/>
          <a:lstStyle/>
          <a:p>
            <a:pPr>
              <a:defRPr/>
            </a:pPr>
            <a:fld id="{F590338C-80C9-4190-87D1-8E597FE571E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5" name="Номер слайда 4"/>
          <p:cNvSpPr txBox="1">
            <a:spLocks/>
          </p:cNvSpPr>
          <p:nvPr/>
        </p:nvSpPr>
        <p:spPr bwMode="auto">
          <a:xfrm>
            <a:off x="8831263" y="6515100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rgbClr val="FFFFFF"/>
                </a:solidFill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Номер слайда 1"/>
          <p:cNvSpPr txBox="1">
            <a:spLocks/>
          </p:cNvSpPr>
          <p:nvPr/>
        </p:nvSpPr>
        <p:spPr bwMode="auto">
          <a:xfrm>
            <a:off x="8739188" y="23813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ヒラギノ角ゴ ProN W3" charset="-128"/>
              <a:cs typeface="+mn-cs"/>
              <a:sym typeface="Georgia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85737" y="1232898"/>
          <a:ext cx="8772525" cy="560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8559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366713"/>
            <a:ext cx="9156700" cy="84137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0" y="0"/>
            <a:ext cx="9156700" cy="31115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307975"/>
            <a:ext cx="9156700" cy="142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 rot="10800000">
            <a:off x="5410200" y="360363"/>
            <a:ext cx="3746500" cy="904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33" name="Rectangle 103"/>
          <p:cNvSpPr>
            <a:spLocks/>
          </p:cNvSpPr>
          <p:nvPr/>
        </p:nvSpPr>
        <p:spPr bwMode="auto">
          <a:xfrm>
            <a:off x="463550" y="698499"/>
            <a:ext cx="8451850" cy="48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Основные показатели государственной программы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 smtClean="0">
                <a:solidFill>
                  <a:srgbClr val="366092"/>
                </a:solidFill>
                <a:latin typeface="Times New Roman" pitchFamily="18" charset="0"/>
                <a:ea typeface="ヒラギノ角ゴ ProN W3"/>
                <a:cs typeface="ヒラギノ角ゴ ProN W3"/>
                <a:sym typeface="Trebuchet MS Bold"/>
              </a:rPr>
              <a:t>(сравнение редакций)</a:t>
            </a:r>
            <a:endParaRPr kumimoji="0" lang="ru-RU" altLang="ru-RU" sz="1600" b="1" dirty="0">
              <a:solidFill>
                <a:srgbClr val="366092"/>
              </a:solidFill>
              <a:latin typeface="Times New Roman" pitchFamily="18" charset="0"/>
              <a:ea typeface="ヒラギノ角ゴ ProN W3"/>
              <a:cs typeface="ヒラギノ角ゴ ProN W3"/>
              <a:sym typeface="Trebuchet MS Bold"/>
            </a:endParaRPr>
          </a:p>
        </p:txBody>
      </p:sp>
      <p:sp>
        <p:nvSpPr>
          <p:cNvPr id="16" name="Номер слайда 2"/>
          <p:cNvSpPr txBox="1">
            <a:spLocks/>
          </p:cNvSpPr>
          <p:nvPr/>
        </p:nvSpPr>
        <p:spPr bwMode="auto">
          <a:xfrm>
            <a:off x="8822907" y="6510158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rgbClr val="FFFFFF"/>
                </a:solidFill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90338C-80C9-4190-87D1-8E597FE571E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03389"/>
              </p:ext>
            </p:extLst>
          </p:nvPr>
        </p:nvGraphicFramePr>
        <p:xfrm>
          <a:off x="629535" y="1409701"/>
          <a:ext cx="8066789" cy="4964737"/>
        </p:xfrm>
        <a:graphic>
          <a:graphicData uri="http://schemas.openxmlformats.org/drawingml/2006/table">
            <a:tbl>
              <a:tblPr/>
              <a:tblGrid>
                <a:gridCol w="353256"/>
                <a:gridCol w="4056589"/>
                <a:gridCol w="997348"/>
                <a:gridCol w="909347"/>
                <a:gridCol w="899569"/>
                <a:gridCol w="850680"/>
              </a:tblGrid>
              <a:tr h="549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 (индикатора)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Значения показателей по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годам                                                                                                  (утвержденная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версия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предложения по внесению изменений)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91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 добычи (вылова) водных биологических ресурсов (годовое значение), тыс. тонн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4280 / 4280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4320 / 4320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4360 / 4360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4410 / 4410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43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выращиваемой и выпускаемой молоди (личинок)  водных биологических ресурсов в рамках утвержденного государственного задания (годовое значение), млн. штук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9429,6 / 7687,7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9433,7 / 7500,9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9434,9 / 7539,2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9434,9 / 7579,5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0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 производства продукции товарной аквакультуры, включая посадочный материал (годовое значение), тыс. тонн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199 / 199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223,4 / 201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250,8 / 203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281,5 / 205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76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Охват акватории внутренних вод Российской Федерации мероприятиями по государственному контролю (надзору) в целях выявления и пресечения нарушений законодательства Российской Федерации в области рыболовства и сохранения водных биологических ресурсов (годовое значение), процентов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/ 37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36,7 / 36,5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35,4 / 36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/ 35,5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04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 отечественной пищевой рыбной продукции на внутреннем рынке (годовое значение), процентов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77,1 / 77,1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77,7 /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78,7 /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79,4 /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85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Объем произведенной рыбы и продуктов рыбных, переработанных и консервированных (годовое значение), тыс. тонн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3759,5 / 3759,5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3777,1 / 3905,9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3886,4 / 3964,5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3922,4 / 4008,1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0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Среднедушевое потребление рыбы и рыбопродуктов населением Российской Федерации (по данным выборочного обследования бюджетов домашних хозяйств), килограммов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22,3 / 22,3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22,3 / 22,3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22,4 / 22,4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22,5 / 22,5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82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Темпы роста производительности труда по «рыболовству, рыбоводству» (к 2011 году), процентов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 /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103,5 /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 /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106,9 /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22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высокопроизводительных рабочих мест, тыс. единиц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/ 33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 / 35,8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 / 35,8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2,9 / 35,9</a:t>
                      </a:r>
                    </a:p>
                  </a:txBody>
                  <a:tcPr marL="6064" marR="6064" marT="6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00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0" y="366713"/>
            <a:ext cx="9156700" cy="84137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0" y="0"/>
            <a:ext cx="9156700" cy="31115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4" name="Rectangle 3"/>
          <p:cNvSpPr>
            <a:spLocks/>
          </p:cNvSpPr>
          <p:nvPr/>
        </p:nvSpPr>
        <p:spPr bwMode="auto">
          <a:xfrm>
            <a:off x="0" y="307975"/>
            <a:ext cx="9156700" cy="142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 rot="10800000">
            <a:off x="5410200" y="360363"/>
            <a:ext cx="3746500" cy="904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33" name="Rectangle 103"/>
          <p:cNvSpPr>
            <a:spLocks/>
          </p:cNvSpPr>
          <p:nvPr/>
        </p:nvSpPr>
        <p:spPr bwMode="auto">
          <a:xfrm>
            <a:off x="453276" y="616307"/>
            <a:ext cx="8367713" cy="54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/>
              <a:t>Объекты, </a:t>
            </a:r>
            <a:r>
              <a:rPr lang="ru-RU" sz="1600" b="1" dirty="0" smtClean="0"/>
              <a:t>включенные </a:t>
            </a:r>
            <a:r>
              <a:rPr lang="ru-RU" sz="1600" b="1" dirty="0"/>
              <a:t>в подпрограмму 7 «Повышение эффективности использования и развитие ресурсного потенциала рыбохозяйственного комплекса»</a:t>
            </a:r>
            <a:endParaRPr kumimoji="0" lang="ru-RU" altLang="ru-RU" sz="1600" b="1" dirty="0">
              <a:solidFill>
                <a:srgbClr val="366092"/>
              </a:solidFill>
              <a:latin typeface="Times New Roman" pitchFamily="18" charset="0"/>
              <a:ea typeface="ヒラギノ角ゴ ProN W3"/>
              <a:cs typeface="ヒラギノ角ゴ ProN W3"/>
              <a:sym typeface="Trebuchet MS Bold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809832" y="6567158"/>
            <a:ext cx="328612" cy="342900"/>
          </a:xfrm>
        </p:spPr>
        <p:txBody>
          <a:bodyPr/>
          <a:lstStyle/>
          <a:p>
            <a:pPr>
              <a:defRPr/>
            </a:pPr>
            <a:fld id="{F590338C-80C9-4190-87D1-8E597FE571E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5" name="Номер слайда 4"/>
          <p:cNvSpPr txBox="1">
            <a:spLocks/>
          </p:cNvSpPr>
          <p:nvPr/>
        </p:nvSpPr>
        <p:spPr bwMode="auto">
          <a:xfrm>
            <a:off x="8831263" y="6515100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rgbClr val="FFFFFF"/>
                </a:solidFill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611" y="1291054"/>
            <a:ext cx="8706316" cy="435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84648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100" b="1" dirty="0"/>
              <a:t>1. </a:t>
            </a:r>
            <a:r>
              <a:rPr lang="ru-RU" sz="1100" b="1" dirty="0" smtClean="0"/>
              <a:t>Реконструкция Цимлянского рыбоводного завода (1 очередь), пос. Приморский, </a:t>
            </a:r>
            <a:r>
              <a:rPr lang="ru-RU" sz="1100" b="1" dirty="0" err="1" smtClean="0"/>
              <a:t>Котельниковский</a:t>
            </a:r>
            <a:r>
              <a:rPr lang="ru-RU" sz="1100" b="1" dirty="0" smtClean="0"/>
              <a:t> район, Волгоградская область</a:t>
            </a:r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174616" y="1815910"/>
            <a:ext cx="8725275" cy="413582"/>
          </a:xfrm>
          <a:prstGeom prst="rect">
            <a:avLst/>
          </a:prstGeom>
          <a:solidFill>
            <a:srgbClr val="CCECFF"/>
          </a:solidFill>
          <a:ln w="38100">
            <a:solidFill>
              <a:srgbClr val="00206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200" b="1" dirty="0" smtClean="0"/>
              <a:t>2. Строительство </a:t>
            </a:r>
            <a:r>
              <a:rPr lang="ru-RU" sz="1200" b="1" dirty="0" err="1" smtClean="0"/>
              <a:t>рыбоходно-нерестового</a:t>
            </a:r>
            <a:r>
              <a:rPr lang="ru-RU" sz="1200" b="1" dirty="0" smtClean="0"/>
              <a:t> канала </a:t>
            </a:r>
            <a:r>
              <a:rPr lang="ru-RU" sz="1100" b="1" dirty="0" smtClean="0"/>
              <a:t>по</a:t>
            </a:r>
            <a:r>
              <a:rPr lang="ru-RU" sz="1200" b="1" dirty="0" smtClean="0"/>
              <a:t> руслу реки </a:t>
            </a:r>
            <a:r>
              <a:rPr lang="ru-RU" sz="1200" b="1" dirty="0" err="1" smtClean="0"/>
              <a:t>Барсовка</a:t>
            </a:r>
            <a:r>
              <a:rPr lang="ru-RU" sz="1200" b="1" dirty="0" smtClean="0"/>
              <a:t> в обход плотины </a:t>
            </a:r>
            <a:r>
              <a:rPr lang="ru-RU" sz="1200" b="1" dirty="0" err="1" smtClean="0"/>
              <a:t>Кочетовского</a:t>
            </a:r>
            <a:r>
              <a:rPr lang="ru-RU" sz="1200" b="1" dirty="0" smtClean="0"/>
              <a:t> гидроузла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60995" y="2311686"/>
            <a:ext cx="8714829" cy="431514"/>
          </a:xfrm>
          <a:prstGeom prst="rect">
            <a:avLst/>
          </a:prstGeom>
          <a:solidFill>
            <a:srgbClr val="CCFF99"/>
          </a:solidFill>
          <a:ln w="38100">
            <a:solidFill>
              <a:srgbClr val="A84648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200" b="1" dirty="0" smtClean="0"/>
              <a:t>3. Создание </a:t>
            </a:r>
            <a:r>
              <a:rPr lang="ru-RU" sz="1100" b="1" dirty="0" smtClean="0"/>
              <a:t>селекционно-племенного</a:t>
            </a:r>
            <a:r>
              <a:rPr lang="ru-RU" sz="1200" b="1" dirty="0" smtClean="0"/>
              <a:t> центра рыбоводства в Республике Карелия 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64341" y="2838512"/>
            <a:ext cx="8699688" cy="387574"/>
          </a:xfrm>
          <a:prstGeom prst="rect">
            <a:avLst/>
          </a:prstGeom>
          <a:solidFill>
            <a:srgbClr val="CCFF99"/>
          </a:solidFill>
          <a:ln w="38100">
            <a:solidFill>
              <a:srgbClr val="A84648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100" b="1" dirty="0"/>
              <a:t>4</a:t>
            </a:r>
            <a:r>
              <a:rPr lang="ru-RU" sz="1100" b="1" dirty="0" smtClean="0"/>
              <a:t>. </a:t>
            </a:r>
            <a:r>
              <a:rPr lang="ru-RU" sz="1100" b="1" dirty="0" err="1" smtClean="0"/>
              <a:t>Арманский</a:t>
            </a:r>
            <a:r>
              <a:rPr lang="ru-RU" sz="1200" b="1" dirty="0" smtClean="0"/>
              <a:t> лососевый рыбоводный завод 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54067" y="4390782"/>
            <a:ext cx="8712531" cy="3969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206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endParaRPr lang="ru-RU" sz="1200" b="1" dirty="0" smtClean="0"/>
          </a:p>
          <a:p>
            <a:r>
              <a:rPr lang="ru-RU" sz="1200" b="1" dirty="0" smtClean="0"/>
              <a:t>7. </a:t>
            </a:r>
            <a:r>
              <a:rPr lang="ru-RU" sz="1100" b="1" dirty="0" err="1" smtClean="0"/>
              <a:t>Ольская</a:t>
            </a:r>
            <a:r>
              <a:rPr lang="ru-RU" sz="1200" b="1" dirty="0" smtClean="0"/>
              <a:t> </a:t>
            </a:r>
            <a:r>
              <a:rPr lang="ru-RU" sz="1100" b="1" dirty="0" err="1" smtClean="0"/>
              <a:t>эксперементально-производственная</a:t>
            </a:r>
            <a:r>
              <a:rPr lang="ru-RU" sz="1200" b="1" dirty="0" smtClean="0"/>
              <a:t> база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43791" y="4862230"/>
            <a:ext cx="8712482" cy="470057"/>
          </a:xfrm>
          <a:prstGeom prst="rect">
            <a:avLst/>
          </a:prstGeom>
          <a:solidFill>
            <a:srgbClr val="CCECFF"/>
          </a:solidFill>
          <a:ln w="38100">
            <a:solidFill>
              <a:srgbClr val="008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200" b="1" dirty="0" smtClean="0"/>
              <a:t>8. Строительство </a:t>
            </a:r>
            <a:r>
              <a:rPr lang="ru-RU" sz="1100" b="1" dirty="0" smtClean="0"/>
              <a:t>цеха</a:t>
            </a:r>
            <a:r>
              <a:rPr lang="ru-RU" sz="1200" b="1" dirty="0" smtClean="0"/>
              <a:t> </a:t>
            </a:r>
            <a:r>
              <a:rPr lang="ru-RU" sz="1100" b="1" dirty="0" err="1" smtClean="0"/>
              <a:t>Княжегубского</a:t>
            </a:r>
            <a:r>
              <a:rPr lang="ru-RU" sz="1200" b="1" dirty="0" smtClean="0"/>
              <a:t> рыбоводного завода по выращиванию </a:t>
            </a:r>
            <a:r>
              <a:rPr lang="ru-RU" sz="1200" b="1" dirty="0" err="1" smtClean="0"/>
              <a:t>смолта</a:t>
            </a:r>
            <a:r>
              <a:rPr lang="ru-RU" sz="1200" b="1" dirty="0" smtClean="0"/>
              <a:t> атлантического лосося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61964" y="5404208"/>
            <a:ext cx="8704444" cy="6164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A84648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endParaRPr lang="ru-RU" sz="1200" b="1" dirty="0" smtClean="0"/>
          </a:p>
          <a:p>
            <a:r>
              <a:rPr lang="ru-RU" sz="1200" b="1" dirty="0" smtClean="0"/>
              <a:t>9. Реконструкция объектов федеральной собственности морского терминала, предназначенного для комплексного </a:t>
            </a:r>
            <a:r>
              <a:rPr lang="ru-RU" sz="1100" b="1" dirty="0" smtClean="0"/>
              <a:t>обслуживания</a:t>
            </a:r>
            <a:r>
              <a:rPr lang="ru-RU" sz="1200" b="1" dirty="0" smtClean="0"/>
              <a:t> судов рыбопромыслового флота в морском порту Корсаков</a:t>
            </a:r>
            <a:endParaRPr lang="ru-RU" sz="1200" dirty="0" smtClean="0"/>
          </a:p>
          <a:p>
            <a:r>
              <a:rPr lang="ru-RU" sz="1200" b="1" dirty="0" smtClean="0"/>
              <a:t> </a:t>
            </a:r>
            <a:endParaRPr lang="ru-RU" sz="1200" dirty="0"/>
          </a:p>
        </p:txBody>
      </p:sp>
      <p:sp>
        <p:nvSpPr>
          <p:cNvPr id="21" name="Номер слайда 1"/>
          <p:cNvSpPr txBox="1">
            <a:spLocks/>
          </p:cNvSpPr>
          <p:nvPr/>
        </p:nvSpPr>
        <p:spPr bwMode="auto">
          <a:xfrm>
            <a:off x="8739188" y="23813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rPr>
              <a:t>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ヒラギノ角ゴ ProN W3" charset="-128"/>
              <a:cs typeface="+mn-cs"/>
              <a:sym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175" y="3309410"/>
            <a:ext cx="8699688" cy="420109"/>
          </a:xfrm>
          <a:prstGeom prst="rect">
            <a:avLst/>
          </a:prstGeom>
          <a:solidFill>
            <a:srgbClr val="CCFF99"/>
          </a:solidFill>
          <a:ln w="38100">
            <a:solidFill>
              <a:srgbClr val="A84648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200" b="1" dirty="0"/>
              <a:t>5</a:t>
            </a:r>
            <a:r>
              <a:rPr lang="ru-RU" sz="1200" b="1" dirty="0" smtClean="0"/>
              <a:t>. Янский </a:t>
            </a:r>
            <a:r>
              <a:rPr lang="ru-RU" sz="1100" b="1" dirty="0" smtClean="0"/>
              <a:t>лососевый</a:t>
            </a:r>
            <a:r>
              <a:rPr lang="ru-RU" sz="1200" b="1" dirty="0" smtClean="0"/>
              <a:t> </a:t>
            </a:r>
            <a:r>
              <a:rPr lang="ru-RU" sz="1100" b="1" dirty="0" smtClean="0"/>
              <a:t>рыбоводный</a:t>
            </a:r>
            <a:r>
              <a:rPr lang="ru-RU" sz="1200" b="1" dirty="0" smtClean="0"/>
              <a:t> завод 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60917" y="3831679"/>
            <a:ext cx="8699688" cy="459493"/>
          </a:xfrm>
          <a:prstGeom prst="rect">
            <a:avLst/>
          </a:prstGeom>
          <a:solidFill>
            <a:srgbClr val="CCFF99"/>
          </a:solidFill>
          <a:ln w="38100">
            <a:solidFill>
              <a:srgbClr val="A84648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100" b="1" dirty="0" smtClean="0"/>
              <a:t>6. </a:t>
            </a:r>
            <a:r>
              <a:rPr lang="ru-RU" sz="1100" b="1" dirty="0" err="1" smtClean="0"/>
              <a:t>Тауйский</a:t>
            </a:r>
            <a:r>
              <a:rPr lang="ru-RU" sz="1100" b="1" dirty="0" smtClean="0"/>
              <a:t> лососевый рыбоводный завод 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172903" y="6124529"/>
            <a:ext cx="8699688" cy="492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A84648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r>
              <a:rPr lang="ru-RU" sz="1200" b="1" dirty="0" smtClean="0"/>
              <a:t>10.</a:t>
            </a:r>
            <a:r>
              <a:rPr lang="ru-RU" sz="1100" dirty="0" smtClean="0"/>
              <a:t> </a:t>
            </a:r>
            <a:r>
              <a:rPr lang="ru-RU" sz="1100" b="1" dirty="0" smtClean="0"/>
              <a:t>Реконструкция </a:t>
            </a:r>
            <a:r>
              <a:rPr lang="ru-RU" sz="1100" b="1" dirty="0" err="1" smtClean="0"/>
              <a:t>Удинского</a:t>
            </a:r>
            <a:r>
              <a:rPr lang="ru-RU" sz="1100" b="1" dirty="0" smtClean="0"/>
              <a:t> лососевого рыбоводного завода с пунктом сбора икры и садковым хозяйством на р. Нижняя Уда, п. </a:t>
            </a:r>
            <a:r>
              <a:rPr lang="ru-RU" sz="1100" b="1" dirty="0" err="1" smtClean="0"/>
              <a:t>Удинск</a:t>
            </a:r>
            <a:r>
              <a:rPr lang="ru-RU" sz="1100" b="1" dirty="0" smtClean="0"/>
              <a:t>, район им. П. Осипенко, Хабаровский край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804768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/>
          </p:cNvSpPr>
          <p:nvPr/>
        </p:nvSpPr>
        <p:spPr bwMode="auto">
          <a:xfrm>
            <a:off x="0" y="0"/>
            <a:ext cx="9156700" cy="195263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ru-RU" altLang="ru-RU" sz="4200">
              <a:solidFill>
                <a:srgbClr val="000000"/>
              </a:solidFill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  <p:sp>
        <p:nvSpPr>
          <p:cNvPr id="5133" name="Rectangle 103"/>
          <p:cNvSpPr>
            <a:spLocks/>
          </p:cNvSpPr>
          <p:nvPr/>
        </p:nvSpPr>
        <p:spPr bwMode="auto">
          <a:xfrm>
            <a:off x="453275" y="391349"/>
            <a:ext cx="8367713" cy="54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spcBef>
                <a:spcPts val="300"/>
              </a:spcBef>
              <a:buChar char="•"/>
              <a:defRPr kumimoji="1" sz="2400">
                <a:solidFill>
                  <a:srgbClr val="1F497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1pPr>
            <a:lvl2pPr marL="742950" indent="-285750" algn="ctr" eaLnBrk="0" hangingPunct="0">
              <a:spcBef>
                <a:spcPts val="300"/>
              </a:spcBef>
              <a:buChar char="–"/>
              <a:defRPr kumimoji="1" sz="2600">
                <a:solidFill>
                  <a:srgbClr val="C0504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2pPr>
            <a:lvl3pPr marL="1143000" indent="-228600" algn="ctr" eaLnBrk="0" hangingPunct="0">
              <a:spcBef>
                <a:spcPts val="300"/>
              </a:spcBef>
              <a:buChar char="•"/>
              <a:defRPr kumimoji="1" sz="24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3pPr>
            <a:lvl4pPr marL="1600200" indent="-228600" algn="ctr" eaLnBrk="0" hangingPunct="0">
              <a:spcBef>
                <a:spcPts val="300"/>
              </a:spcBef>
              <a:buChar char="–"/>
              <a:defRPr kumimoji="1" sz="2200">
                <a:solidFill>
                  <a:srgbClr val="4F81BD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4pPr>
            <a:lvl5pPr marL="2057400" indent="-228600" algn="ctr" eaLnBrk="0" hangingPunct="0">
              <a:spcBef>
                <a:spcPts val="300"/>
              </a:spcBef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5pPr>
            <a:lvl6pPr marL="25146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6pPr>
            <a:lvl7pPr marL="29718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7pPr>
            <a:lvl8pPr marL="34290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8pPr>
            <a:lvl9pPr marL="3886200" indent="-228600" algn="ctr" eaLnBrk="0" fontAlgn="base" hangingPunct="0">
              <a:spcBef>
                <a:spcPts val="300"/>
              </a:spcBef>
              <a:spcAft>
                <a:spcPct val="0"/>
              </a:spcAft>
              <a:buChar char="»"/>
              <a:defRPr kumimoji="1" sz="2000">
                <a:solidFill>
                  <a:srgbClr val="A04DA3"/>
                </a:solidFill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" b="1" dirty="0"/>
              <a:t>Объекты, </a:t>
            </a:r>
            <a:r>
              <a:rPr lang="ru-RU" sz="1600" b="1" dirty="0" smtClean="0"/>
              <a:t>включенные </a:t>
            </a:r>
            <a:r>
              <a:rPr lang="ru-RU" sz="1600" b="1" dirty="0"/>
              <a:t>в подпрограмму 7 «Повышение эффективности использования и развитие ресурсного потенциала рыбохозяйственного комплекса</a:t>
            </a:r>
            <a:r>
              <a:rPr lang="ru-RU" sz="1600" b="1" dirty="0" smtClean="0"/>
              <a:t>» и имеющие разработанную проектно-сметную документацию, для реализации которых необходимо дополнительное финансирование</a:t>
            </a:r>
            <a:endParaRPr kumimoji="0" lang="ru-RU" altLang="ru-RU" sz="1600" b="1" dirty="0">
              <a:solidFill>
                <a:srgbClr val="366092"/>
              </a:solidFill>
              <a:latin typeface="Times New Roman" pitchFamily="18" charset="0"/>
              <a:ea typeface="ヒラギノ角ゴ ProN W3"/>
              <a:cs typeface="ヒラギノ角ゴ ProN W3"/>
              <a:sym typeface="Trebuchet MS Bold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809832" y="6567158"/>
            <a:ext cx="328612" cy="342900"/>
          </a:xfrm>
        </p:spPr>
        <p:txBody>
          <a:bodyPr/>
          <a:lstStyle/>
          <a:p>
            <a:pPr>
              <a:defRPr/>
            </a:pPr>
            <a:fld id="{F590338C-80C9-4190-87D1-8E597FE571E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5" name="Номер слайда 4"/>
          <p:cNvSpPr txBox="1">
            <a:spLocks/>
          </p:cNvSpPr>
          <p:nvPr/>
        </p:nvSpPr>
        <p:spPr bwMode="auto">
          <a:xfrm>
            <a:off x="8831263" y="6515100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rgbClr val="FFFFFF"/>
                </a:solidFill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kumimoji="1" sz="4200" kern="120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/>
                <a:sym typeface="Gill Sans" charset="0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Номер слайда 1"/>
          <p:cNvSpPr txBox="1">
            <a:spLocks/>
          </p:cNvSpPr>
          <p:nvPr/>
        </p:nvSpPr>
        <p:spPr bwMode="auto">
          <a:xfrm>
            <a:off x="8739188" y="-73819"/>
            <a:ext cx="328612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ヒラギノ角ゴ ProN W3" charset="-128"/>
                <a:cs typeface="+mn-cs"/>
                <a:sym typeface="Georgia" pitchFamily="18" charset="0"/>
              </a:rPr>
              <a:t>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ヒラギノ角ゴ ProN W3" charset="-128"/>
              <a:cs typeface="+mn-cs"/>
              <a:sym typeface="Georgia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34944"/>
              </p:ext>
            </p:extLst>
          </p:nvPr>
        </p:nvGraphicFramePr>
        <p:xfrm>
          <a:off x="98237" y="1275790"/>
          <a:ext cx="8809457" cy="529866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55237"/>
                <a:gridCol w="647272"/>
                <a:gridCol w="1037690"/>
                <a:gridCol w="585385"/>
                <a:gridCol w="1120125"/>
                <a:gridCol w="534256"/>
                <a:gridCol w="1150706"/>
                <a:gridCol w="1078786"/>
              </a:tblGrid>
              <a:tr h="2088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объектов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Дополнительная потребность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Дополнительная потребность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Дополнительная потребность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Дополнительная потребность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Реконструкция морского терминала, предназначенного для комплексного обслуживания судов рыбопромыслового флота в  морском порту Петропавловск-Камчатский.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429 929,0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216 714,9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402 889,3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31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Строительство рыбоводного экспериментально-производственного комплекса «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Аквабиоцентр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Томской области», Томская область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194 880,0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194 130,0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192 450,0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комплексной капитальной реконструкции (модернизации)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НИС СТМ «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Атлантниро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224 917,8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23 753,3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1310"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Техническое перевооружение Можайского производственно-экспериментального рыбоводного завода, д. 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Горетово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Можайский район, Московская область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320 211,5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90 188,5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48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Реконструкция и техническое перевооружение береговых объектов ГМССБ, Калининградская обл.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207 241,1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53 667,2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Реконструкция и техническое перевооружение берегового объекта ГМССБ, п. Озерновский Камчатски</a:t>
                      </a:r>
                      <a:r>
                        <a:rPr lang="ru-RU" sz="1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 край.</a:t>
                      </a:r>
                      <a:endParaRPr lang="ru-RU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66 754,0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85 957,4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3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Строительство участка по содержанию ремонтно-маточного стада амурских осетровых рыб Владимирского ОРЗ (2-я очередь) с. Владимировка, </a:t>
                      </a:r>
                      <a:r>
                        <a:rPr lang="ru-RU" sz="10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Смидовичский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район Еврейской автономной области.</a:t>
                      </a: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569 085,0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r>
                        <a:rPr lang="ru-RU" sz="1000" b="1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000" b="1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2 012 197,3):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654 846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297 748,4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216 714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1 057 605,4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284 318,5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761 535,0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944" marR="279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46533" y="1068128"/>
            <a:ext cx="9376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(</a:t>
            </a:r>
            <a:r>
              <a:rPr lang="ru-RU" sz="1200" b="1" dirty="0" err="1"/>
              <a:t>тыс.руб</a:t>
            </a:r>
            <a:r>
              <a:rPr lang="ru-RU" sz="1200" b="1" dirty="0"/>
              <a:t>.)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39467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Титульный слай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- Титульный слайд">
      <a:majorFont>
        <a:latin typeface="Trebuchet MS"/>
        <a:ea typeface="ヒラギノ角ゴ ProN W3"/>
        <a:cs typeface="ヒラギノ角ゴ ProN W3"/>
      </a:majorFont>
      <a:minorFont>
        <a:latin typeface="Georgia"/>
        <a:ea typeface="ヒラギノ明朝 ProN W3"/>
        <a:cs typeface="ヒラギノ明朝 ProN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Титульный слай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14151</TotalTime>
  <Pages>0</Pages>
  <Words>1061</Words>
  <Characters>0</Characters>
  <Application>Microsoft Office PowerPoint</Application>
  <PresentationFormat>Экран (4:3)</PresentationFormat>
  <Lines>0</Lines>
  <Paragraphs>248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Arial</vt:lpstr>
      <vt:lpstr>Calibri</vt:lpstr>
      <vt:lpstr>Georgia</vt:lpstr>
      <vt:lpstr>Georgia Bold</vt:lpstr>
      <vt:lpstr>Gill Sans</vt:lpstr>
      <vt:lpstr>Times New Roman</vt:lpstr>
      <vt:lpstr>Trebuchet MS</vt:lpstr>
      <vt:lpstr>Trebuchet MS Bold</vt:lpstr>
      <vt:lpstr>ヒラギノ明朝 ProN W3</vt:lpstr>
      <vt:lpstr>ヒラギノ明朝 ProN W6</vt:lpstr>
      <vt:lpstr>ヒラギノ角ゴ ProN W3</vt:lpstr>
      <vt:lpstr>ヒラギノ角ゴ ProN W6</vt:lpstr>
      <vt:lpstr>Default - Титульный слайд</vt:lpstr>
      <vt:lpstr>ОСНОВНЫЕ ПОЛОЖЕНИЯ ГОСУДАРСТВЕННОЙ ПРОГРАММЫ РОССИЙСКОЙ ФЕДЕРАЦИИ «РАЗВИТИЕ РЫБОХОЗЯЙСТВЕННОГО КОМПЛЕКСА» (внесение изменений)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текущего состояния рыбохозяйственного комплекса Российской федерации</dc:title>
  <dc:creator>Кирилл</dc:creator>
  <cp:lastModifiedBy>Скрыльникова Жаныл Хабдуалиевна</cp:lastModifiedBy>
  <cp:revision>759</cp:revision>
  <cp:lastPrinted>2016-12-13T13:46:25Z</cp:lastPrinted>
  <dcterms:modified xsi:type="dcterms:W3CDTF">2016-12-13T14:27:43Z</dcterms:modified>
</cp:coreProperties>
</file>