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sldIdLst>
    <p:sldId id="262" r:id="rId2"/>
    <p:sldId id="270" r:id="rId3"/>
    <p:sldId id="261" r:id="rId4"/>
    <p:sldId id="263" r:id="rId5"/>
    <p:sldId id="257" r:id="rId6"/>
    <p:sldId id="259" r:id="rId7"/>
    <p:sldId id="265" r:id="rId8"/>
    <p:sldId id="266" r:id="rId9"/>
    <p:sldId id="267" r:id="rId10"/>
    <p:sldId id="264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777" autoAdjust="0"/>
    <p:restoredTop sz="94671" autoAdjust="0"/>
  </p:normalViewPr>
  <p:slideViewPr>
    <p:cSldViewPr>
      <p:cViewPr>
        <p:scale>
          <a:sx n="60" d="100"/>
          <a:sy n="60" d="100"/>
        </p:scale>
        <p:origin x="-87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5A484-3EF8-44CE-A37F-D97ABD269529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A47CE-B545-4BEF-AA61-4764EFBF0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07A5C-F993-46CD-9EC5-EC6BD71F0979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4242A-1987-4FFA-958D-0069483EC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05C63-F23C-400D-BA10-66E5D564BC29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B2E40-C5DF-42BE-8967-73B5E5226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FF604-750D-460F-B45A-016312BF54A6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16EAA-574F-4608-9600-EDB7F5075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54A53-F664-45B7-825B-A39C449E9A71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CF921-5635-4BD2-A510-ED3A0B78C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0D191-53C9-4A86-B494-6DC0FACA5272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64BC5-06C2-424E-BEA5-8A2D6E695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D55BF-0173-4DEC-BF90-FAD84CC96C65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7251-42E7-4F87-9FAB-ABD5399FE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AB2E9-5E29-4AAD-A028-B0768E898DAD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EBDCF-A20F-4125-9CFF-998FD410D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B74FA-EF5C-4B70-9FE7-FB89C0FABE42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ADF14-BB5C-4A62-945C-57CA6E8A2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4745F-CEB5-4A67-BF1A-9179BABD616F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1677-5B6C-4A57-8966-B93E57E19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79EE5-5F19-4344-90F8-BE0974B7E537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474B5-DC48-4B41-8AFA-9017EA962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79F6DC-87CC-4A16-AB68-07A03CF1A222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17F72D-3714-4FFC-A1E5-20DD1DD88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388" y="549275"/>
            <a:ext cx="8856662" cy="1223963"/>
          </a:xfrm>
        </p:spPr>
        <p:txBody>
          <a:bodyPr rtlCol="0">
            <a:normAutofit fontScale="90000"/>
          </a:bodyPr>
          <a:lstStyle/>
          <a:p>
            <a:pPr marL="182880" fontAlgn="auto">
              <a:spcAft>
                <a:spcPts val="0"/>
              </a:spcAft>
              <a:defRPr/>
            </a:pPr>
            <a:r>
              <a:rPr lang="ru-RU" b="1" dirty="0" smtClean="0"/>
              <a:t>Гибрид карпа - кросс</a:t>
            </a:r>
            <a:r>
              <a:rPr lang="ru-RU" b="1" dirty="0"/>
              <a:t>«Саратовский»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412875"/>
            <a:ext cx="8928100" cy="52562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600" b="1" dirty="0" smtClean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Авторы заявки на селекционное достижение: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Легкодимова Зинаида Ивановна;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Масликов Виктор Петрович;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Шашуловский Владимир Анатольевич.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 smtClean="0"/>
              <a:t>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6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85225" cy="433387"/>
          </a:xfrm>
        </p:spPr>
        <p:txBody>
          <a:bodyPr/>
          <a:lstStyle/>
          <a:p>
            <a:r>
              <a:rPr lang="ru-RU" sz="2400" b="1" smtClean="0"/>
              <a:t>Коэффициент массонакопления различных групп карпа. </a:t>
            </a:r>
          </a:p>
        </p:txBody>
      </p:sp>
      <p:graphicFrame>
        <p:nvGraphicFramePr>
          <p:cNvPr id="22530" name="Диаграмма 7"/>
          <p:cNvGraphicFramePr>
            <a:graphicFrameLocks/>
          </p:cNvGraphicFramePr>
          <p:nvPr/>
        </p:nvGraphicFramePr>
        <p:xfrm>
          <a:off x="468313" y="765175"/>
          <a:ext cx="8351837" cy="5832475"/>
        </p:xfrm>
        <a:graphic>
          <a:graphicData uri="http://schemas.openxmlformats.org/presentationml/2006/ole">
            <p:oleObj spid="_x0000_s22530" r:id="rId3" imgW="8352244" imgH="583437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576262"/>
          </a:xfrm>
        </p:spPr>
        <p:txBody>
          <a:bodyPr/>
          <a:lstStyle/>
          <a:p>
            <a:r>
              <a:rPr lang="ru-RU" sz="2400" b="1" smtClean="0"/>
              <a:t>Эффективность выращивания карпа – кросс «Саратовский».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125538"/>
          <a:ext cx="8785225" cy="3527425"/>
        </p:xfrm>
        <a:graphic>
          <a:graphicData uri="http://schemas.openxmlformats.org/drawingml/2006/table">
            <a:tbl>
              <a:tblPr/>
              <a:tblGrid>
                <a:gridCol w="5230812"/>
                <a:gridCol w="1184275"/>
                <a:gridCol w="1184275"/>
                <a:gridCol w="1185863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 г.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 г.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г.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Превышение коэффициента массонакопления кросса «Саратовский» в сравнении с исследуемыми группами карпа, %.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 – 15,8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 – 14,8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 – 17,6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5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рыбопродуктивности при выращивании кросса «Саратовский» в сравнении с исследуемыми группами карпа, кг/га.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 – 390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 – 360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– 420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доходов при выращивании кросса «Саратовский» в сравнении с исследуемыми группами карпа при средневзвешенной цене 120 руб/кг, тыс.руб/га.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19,2 – 46,8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15,6 – 43,2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 – 50,4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73238"/>
            <a:ext cx="9144000" cy="48958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cap="none" dirty="0" smtClean="0"/>
              <a:t>Региональной программой Саратовской области по развитию сельского хозяйства предусмотрено использование специализированных и приспособленных рыбоводных прудов для выращивания товарной продукции рыбы к 2020 г.  -  9,0 тыс. га.</a:t>
            </a:r>
            <a:br>
              <a:rPr lang="ru-RU" sz="2400" cap="none" dirty="0" smtClean="0"/>
            </a:br>
            <a:r>
              <a:rPr lang="ru-RU" sz="2400" cap="none" dirty="0" smtClean="0"/>
              <a:t>При выращивании на этих площадях гибрида карпа – кросс «Саратовский» дополнительная </a:t>
            </a:r>
            <a:r>
              <a:rPr lang="ru-RU" sz="2400" cap="none" dirty="0" err="1" smtClean="0"/>
              <a:t>рыбопродукция</a:t>
            </a:r>
            <a:r>
              <a:rPr lang="ru-RU" sz="2400" cap="none" dirty="0" smtClean="0"/>
              <a:t> в сравнении с  распространённой в области местной группой карпа  может составить 2,0 тыс. т. </a:t>
            </a:r>
            <a:br>
              <a:rPr lang="ru-RU" sz="2400" cap="none" dirty="0" smtClean="0"/>
            </a:br>
            <a:r>
              <a:rPr lang="ru-RU" sz="2400" cap="none" dirty="0" smtClean="0"/>
              <a:t>Для зарыбления такого объёма площадей потребуется в качестве рыбопосадочного материала 9 – 18 млн. годовиков.</a:t>
            </a:r>
            <a:br>
              <a:rPr lang="ru-RU" sz="2400" cap="none" dirty="0" smtClean="0"/>
            </a:br>
            <a:r>
              <a:rPr lang="ru-RU" sz="2400" cap="none" dirty="0" smtClean="0"/>
              <a:t>При заводском методе воспроизводства потребуется до 400 самок для выращивании такого количества годовиков.</a:t>
            </a:r>
            <a:br>
              <a:rPr lang="ru-RU" sz="2400" cap="none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188913"/>
            <a:ext cx="9144000" cy="16557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Перспективы использования карпа – кросс «Саратовский» в Саратовском регионе </a:t>
            </a:r>
            <a:r>
              <a:rPr lang="en-US" sz="2800" b="1" dirty="0" smtClean="0">
                <a:solidFill>
                  <a:schemeClr val="tx1"/>
                </a:solidFill>
              </a:rPr>
              <a:t>IV </a:t>
            </a:r>
            <a:r>
              <a:rPr lang="ru-RU" sz="2800" b="1" dirty="0" smtClean="0">
                <a:solidFill>
                  <a:schemeClr val="tx1"/>
                </a:solidFill>
              </a:rPr>
              <a:t>зоны рыбоводства.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07950" y="692150"/>
            <a:ext cx="8928100" cy="5976938"/>
          </a:xfrm>
        </p:spPr>
        <p:txBody>
          <a:bodyPr/>
          <a:lstStyle/>
          <a:p>
            <a:r>
              <a:rPr lang="ru-RU" sz="2400" cap="none" smtClean="0"/>
              <a:t>Впервые карп был завезён в Саратовскую губернию на Тёпловский рыбопитомник из Германии в 1913 г. Созданное маточное стадо послужило основой для получения рыбопосадочного материала и зарыбления водоёмов Саратовского региона, а также соседних областей.</a:t>
            </a:r>
            <a:br>
              <a:rPr lang="ru-RU" sz="2400" cap="none" smtClean="0"/>
            </a:br>
            <a:r>
              <a:rPr lang="ru-RU" sz="2400" cap="none" smtClean="0"/>
              <a:t>В начале 90-х годов при реорганизации рыбоводных хозяйств маточные стада практически были утеряны.</a:t>
            </a:r>
            <a:br>
              <a:rPr lang="ru-RU" sz="2400" cap="none" smtClean="0"/>
            </a:br>
            <a:r>
              <a:rPr lang="ru-RU" sz="2400" cap="none" smtClean="0"/>
              <a:t>Начиная с середины 90-х годов вновь организованные КФХ стали завозить личинку с различных регионов для выращивания товарного карпа.  </a:t>
            </a:r>
            <a:br>
              <a:rPr lang="ru-RU" sz="2400" cap="none" smtClean="0"/>
            </a:br>
            <a:r>
              <a:rPr lang="ru-RU" sz="2400" cap="none" smtClean="0"/>
              <a:t>В этот же период были организованы инкубационные цеха для воспроизводства рыб.</a:t>
            </a:r>
            <a:br>
              <a:rPr lang="ru-RU" sz="2400" cap="none" smtClean="0"/>
            </a:br>
            <a:r>
              <a:rPr lang="ru-RU" sz="2400" cap="none" smtClean="0"/>
              <a:t>В 1992 году был введён в эксплуатацию рыбопроизводственный комплекс экспериментальной базы Саратовского отделения ФГБНУ «ГосНИОРХ» с инкубационным цехом  проектной мощностью 50 млн. личинок карпа в год.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950" y="0"/>
            <a:ext cx="9036050" cy="54927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>
                <a:solidFill>
                  <a:prstClr val="black"/>
                </a:solidFill>
                <a:ea typeface="+mj-ea"/>
                <a:cs typeface="+mj-cs"/>
              </a:rPr>
              <a:t>Развитие карповодства в Саратовской области.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r>
              <a:rPr lang="ru-RU" sz="2000" b="1" smtClean="0"/>
              <a:t>Сравнительная характеристика   выхода товарной продукции рыбы (т/год) на одну самку  различных породных и внутрипородных групп карпа по отношению к местной беспородной группе.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51520" y="980728"/>
            <a:ext cx="8568952" cy="56886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  <a:extLst>
            <a:ext uri="{91240B29-F687-4F45-9708-019B960494DF}"/>
            <a:ext uri="{AF507438-7753-43E0-B8FC-AC1667EBCBE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marL="182563"/>
            <a:r>
              <a:rPr lang="ru-RU" sz="2800" b="1" smtClean="0"/>
              <a:t>Маточное поголовье карпа экспериментальной базы Саратовского отделения ФГБНУ «ГосНИОРХ»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388" y="908050"/>
            <a:ext cx="8856662" cy="5834063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Местный (беспородная группа).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Завезена в 1992 году с рыбопитомника Николаевской РМС производителями и ремонтом. Адаптационный период 3 поколения. Насчитывает 386 экз., в т. ч. самок 254 экз.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«Фресинет» рамчатый (порода).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Завезена производителями в 2004 году, дополнительно личинками из Медведицкого экспериментального рыборазводного завода в 2005 году. Адаптационный период 1 поколение. Насчитывает 421 экз.,</a:t>
            </a:r>
            <a:r>
              <a:rPr lang="ru-RU" sz="2400" dirty="0">
                <a:solidFill>
                  <a:schemeClr val="tx1"/>
                </a:solidFill>
              </a:rPr>
              <a:t> в т. ч. самок </a:t>
            </a:r>
            <a:r>
              <a:rPr lang="ru-RU" sz="2400" dirty="0" smtClean="0">
                <a:solidFill>
                  <a:schemeClr val="tx1"/>
                </a:solidFill>
              </a:rPr>
              <a:t>285 </a:t>
            </a:r>
            <a:r>
              <a:rPr lang="ru-RU" sz="2400" dirty="0">
                <a:solidFill>
                  <a:schemeClr val="tx1"/>
                </a:solidFill>
              </a:rPr>
              <a:t>экз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>
                <a:solidFill>
                  <a:schemeClr val="tx1"/>
                </a:solidFill>
              </a:rPr>
              <a:t>Московский чешуйчатый (внутрипородный тип породы карпа </a:t>
            </a:r>
            <a:r>
              <a:rPr lang="ru-RU" sz="2400" b="1" dirty="0" err="1">
                <a:solidFill>
                  <a:schemeClr val="tx1"/>
                </a:solidFill>
              </a:rPr>
              <a:t>парская</a:t>
            </a:r>
            <a:r>
              <a:rPr lang="ru-RU" sz="2400" b="1" dirty="0" smtClean="0">
                <a:solidFill>
                  <a:schemeClr val="tx1"/>
                </a:solidFill>
              </a:rPr>
              <a:t>).</a:t>
            </a:r>
            <a:endParaRPr lang="ru-RU" sz="2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Завезён личинками в 2003 году из пос. Рыбное Московской обл. Адаптационный период 2 поколения. Насчитывает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432 экз., </a:t>
            </a:r>
            <a:r>
              <a:rPr lang="ru-RU" sz="2400" dirty="0">
                <a:solidFill>
                  <a:schemeClr val="tx1"/>
                </a:solidFill>
              </a:rPr>
              <a:t>в т. ч. самок </a:t>
            </a:r>
            <a:r>
              <a:rPr lang="ru-RU" sz="2400" dirty="0" smtClean="0">
                <a:solidFill>
                  <a:schemeClr val="tx1"/>
                </a:solidFill>
              </a:rPr>
              <a:t>299 </a:t>
            </a:r>
            <a:r>
              <a:rPr lang="ru-RU" sz="2400" dirty="0">
                <a:solidFill>
                  <a:schemeClr val="tx1"/>
                </a:solidFill>
              </a:rPr>
              <a:t>экз.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20725"/>
          </a:xfrm>
        </p:spPr>
        <p:txBody>
          <a:bodyPr/>
          <a:lstStyle/>
          <a:p>
            <a:r>
              <a:rPr lang="ru-RU" sz="2400" b="1" smtClean="0"/>
              <a:t>Варианты скрещивания производителей карпа на экспериментальной базе Сар. отд. ФГБНУ «ГосНИОРХ».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179388" y="981075"/>
            <a:ext cx="8785225" cy="5688013"/>
          </a:xfrm>
        </p:spPr>
        <p:txBody>
          <a:bodyPr/>
          <a:lstStyle/>
          <a:p>
            <a:pPr marL="136525" indent="0">
              <a:buClr>
                <a:srgbClr val="F9F9F9"/>
              </a:buClr>
              <a:buFont typeface="Wingdings 2" pitchFamily="18" charset="2"/>
              <a:buNone/>
            </a:pPr>
            <a:r>
              <a:rPr lang="ru-RU" altLang="ru-RU" sz="3800" b="1" smtClean="0"/>
              <a:t>♀ </a:t>
            </a:r>
            <a:r>
              <a:rPr lang="ru-RU" altLang="ru-RU" sz="2400" b="1" smtClean="0"/>
              <a:t>Местный х </a:t>
            </a:r>
            <a:r>
              <a:rPr lang="ru-RU" altLang="ru-RU" sz="3800" b="1" smtClean="0"/>
              <a:t>♂</a:t>
            </a:r>
            <a:r>
              <a:rPr lang="ru-RU" altLang="ru-RU" sz="2400" b="1" smtClean="0"/>
              <a:t>Московский чешуйчатый.</a:t>
            </a:r>
          </a:p>
          <a:p>
            <a:pPr marL="136525" indent="0">
              <a:buClr>
                <a:srgbClr val="F9F9F9"/>
              </a:buClr>
              <a:buFont typeface="Wingdings 2" pitchFamily="18" charset="2"/>
              <a:buNone/>
            </a:pPr>
            <a:r>
              <a:rPr lang="ru-RU" altLang="ru-RU" sz="3800" b="1" smtClean="0"/>
              <a:t>♀ </a:t>
            </a:r>
            <a:r>
              <a:rPr lang="ru-RU" altLang="ru-RU" sz="2400" b="1" smtClean="0"/>
              <a:t>Местный х </a:t>
            </a:r>
            <a:r>
              <a:rPr lang="ru-RU" altLang="ru-RU" sz="3800" b="1" smtClean="0"/>
              <a:t>♂</a:t>
            </a:r>
            <a:r>
              <a:rPr lang="ru-RU" altLang="ru-RU" sz="2400" b="1" smtClean="0"/>
              <a:t>«Фресинет» рамчатый.</a:t>
            </a:r>
          </a:p>
          <a:p>
            <a:pPr marL="136525" indent="0">
              <a:buClr>
                <a:srgbClr val="F9F9F9"/>
              </a:buClr>
              <a:buFont typeface="Wingdings 2" pitchFamily="18" charset="2"/>
              <a:buNone/>
            </a:pPr>
            <a:r>
              <a:rPr lang="ru-RU" altLang="ru-RU" sz="3800" b="1" smtClean="0"/>
              <a:t>♀ </a:t>
            </a:r>
            <a:r>
              <a:rPr lang="ru-RU" altLang="ru-RU" sz="2400" b="1" smtClean="0"/>
              <a:t>Московский чешуйчатый х </a:t>
            </a:r>
            <a:r>
              <a:rPr lang="ru-RU" altLang="ru-RU" sz="3800" b="1" smtClean="0"/>
              <a:t>♂</a:t>
            </a:r>
            <a:r>
              <a:rPr lang="ru-RU" altLang="ru-RU" sz="2400" b="1" smtClean="0"/>
              <a:t> «Фресинет» рамчатый.</a:t>
            </a:r>
          </a:p>
          <a:p>
            <a:pPr marL="136525" indent="0">
              <a:buClr>
                <a:srgbClr val="F9F9F9"/>
              </a:buClr>
              <a:buFont typeface="Wingdings 2" pitchFamily="18" charset="2"/>
              <a:buNone/>
            </a:pPr>
            <a:r>
              <a:rPr lang="ru-RU" altLang="ru-RU" b="1" smtClean="0"/>
              <a:t>Реципрокное скрещивание.</a:t>
            </a:r>
          </a:p>
          <a:p>
            <a:pPr marL="136525" indent="0">
              <a:buClr>
                <a:srgbClr val="F9F9F9"/>
              </a:buClr>
              <a:buFont typeface="Wingdings 2" pitchFamily="18" charset="2"/>
              <a:buNone/>
            </a:pPr>
            <a:r>
              <a:rPr lang="ru-RU" altLang="ru-RU" sz="3800" b="1" smtClean="0"/>
              <a:t>♀ </a:t>
            </a:r>
            <a:r>
              <a:rPr lang="ru-RU" altLang="ru-RU" sz="2400" b="1" smtClean="0"/>
              <a:t>Московский чешуйчатый х </a:t>
            </a:r>
            <a:r>
              <a:rPr lang="ru-RU" altLang="ru-RU" sz="3800" b="1" smtClean="0"/>
              <a:t>♂</a:t>
            </a:r>
            <a:r>
              <a:rPr lang="ru-RU" altLang="ru-RU" sz="2400" b="1" smtClean="0"/>
              <a:t>Местный.</a:t>
            </a:r>
          </a:p>
          <a:p>
            <a:pPr marL="136525" indent="0">
              <a:buClr>
                <a:srgbClr val="F9F9F9"/>
              </a:buClr>
              <a:buFont typeface="Wingdings 2" pitchFamily="18" charset="2"/>
              <a:buNone/>
            </a:pPr>
            <a:r>
              <a:rPr lang="ru-RU" altLang="ru-RU" sz="3800" b="1" smtClean="0"/>
              <a:t>♀ </a:t>
            </a:r>
            <a:r>
              <a:rPr lang="ru-RU" altLang="ru-RU" sz="2400" b="1" smtClean="0"/>
              <a:t>«Фресинет» рамчатый х </a:t>
            </a:r>
            <a:r>
              <a:rPr lang="ru-RU" altLang="ru-RU" sz="3800" b="1" smtClean="0"/>
              <a:t>♂</a:t>
            </a:r>
            <a:r>
              <a:rPr lang="ru-RU" altLang="ru-RU" sz="2400" b="1" smtClean="0"/>
              <a:t>Местный.</a:t>
            </a:r>
          </a:p>
          <a:p>
            <a:pPr marL="136525" indent="0">
              <a:buClr>
                <a:srgbClr val="F9F9F9"/>
              </a:buClr>
              <a:buFont typeface="Wingdings 2" pitchFamily="18" charset="2"/>
              <a:buNone/>
            </a:pPr>
            <a:r>
              <a:rPr lang="ru-RU" altLang="ru-RU" sz="3800" b="1" smtClean="0"/>
              <a:t>♀ </a:t>
            </a:r>
            <a:r>
              <a:rPr lang="ru-RU" altLang="ru-RU" sz="2400" b="1" smtClean="0"/>
              <a:t>«Фресинет» рамчатый х </a:t>
            </a:r>
            <a:r>
              <a:rPr lang="ru-RU" altLang="ru-RU" sz="3800" b="1" smtClean="0"/>
              <a:t>♂</a:t>
            </a:r>
            <a:r>
              <a:rPr lang="ru-RU" altLang="ru-RU" sz="2400" b="1" smtClean="0"/>
              <a:t>Московский чешуйчатый .</a:t>
            </a:r>
          </a:p>
          <a:p>
            <a:pPr marL="136525" indent="0">
              <a:buClr>
                <a:srgbClr val="F9F9F9"/>
              </a:buClr>
              <a:buFont typeface="Wingdings 2" pitchFamily="18" charset="2"/>
              <a:buNone/>
            </a:pPr>
            <a:endParaRPr lang="ru-RU" altLang="ru-RU" sz="38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649287"/>
          </a:xfrm>
        </p:spPr>
        <p:txBody>
          <a:bodyPr/>
          <a:lstStyle/>
          <a:p>
            <a:r>
              <a:rPr lang="ru-RU" sz="2400" b="1" smtClean="0"/>
              <a:t>Схема скрещивания для получения промышленного гибрида карпа – кросс «Саратовский».</a:t>
            </a:r>
          </a:p>
        </p:txBody>
      </p:sp>
      <p:pic>
        <p:nvPicPr>
          <p:cNvPr id="18434" name="Picture 2" descr="D:\Тема\Презентация\DSC_000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981075"/>
            <a:ext cx="4105275" cy="2016125"/>
          </a:xfrm>
        </p:spPr>
      </p:pic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250825" y="3068638"/>
            <a:ext cx="41052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«Фресинет» рамчатый. </a:t>
            </a:r>
          </a:p>
          <a:p>
            <a:r>
              <a:rPr lang="en-US" altLang="ru-RU" sz="1400" b="1"/>
              <a:t>ssnn </a:t>
            </a:r>
            <a:r>
              <a:rPr lang="ru-RU" altLang="ru-RU" sz="1400" b="1">
                <a:latin typeface="Times New Roman" pitchFamily="18" charset="0"/>
              </a:rPr>
              <a:t> по генам чешуйчатого покрова</a:t>
            </a:r>
          </a:p>
        </p:txBody>
      </p:sp>
      <p:pic>
        <p:nvPicPr>
          <p:cNvPr id="18436" name="Picture 3" descr="D:\Растения\Сабуровка 24-25 апреля 2013\DSC_00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1052513"/>
            <a:ext cx="468153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4427538" y="3068638"/>
            <a:ext cx="461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Московский чешуйчатый.</a:t>
            </a:r>
            <a:endParaRPr lang="en-US" altLang="ru-RU" b="1"/>
          </a:p>
          <a:p>
            <a:r>
              <a:rPr lang="en-US" altLang="ru-RU" sz="1400" b="1"/>
              <a:t>SSnn </a:t>
            </a:r>
            <a:r>
              <a:rPr lang="ru-RU" altLang="ru-RU" sz="1400" b="1">
                <a:latin typeface="Times New Roman" pitchFamily="18" charset="0"/>
              </a:rPr>
              <a:t>Гомозиготен по генам сплошного чешуйчатого покрова</a:t>
            </a:r>
          </a:p>
        </p:txBody>
      </p:sp>
      <p:pic>
        <p:nvPicPr>
          <p:cNvPr id="18438" name="Picture 2" descr="D:\Фото карпа\Фотошоп\Карп 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013" y="4149725"/>
            <a:ext cx="51244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extBox 4"/>
          <p:cNvSpPr txBox="1">
            <a:spLocks noChangeArrowheads="1"/>
          </p:cNvSpPr>
          <p:nvPr/>
        </p:nvSpPr>
        <p:spPr bwMode="auto">
          <a:xfrm>
            <a:off x="5508625" y="5661025"/>
            <a:ext cx="33115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«Саратовский» - кросс</a:t>
            </a:r>
          </a:p>
          <a:p>
            <a:r>
              <a:rPr lang="en-US" altLang="ru-RU" sz="1400" b="1"/>
              <a:t>Ssnn</a:t>
            </a:r>
            <a:r>
              <a:rPr lang="ru-RU" altLang="ru-RU" sz="1400" b="1">
                <a:latin typeface="Times New Roman" pitchFamily="18" charset="0"/>
              </a:rPr>
              <a:t> по генам чешуйчатого покрова.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20638" y="260350"/>
            <a:ext cx="91440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Рыбопродуктивность, ц/га (среднее за 2010-2013 гг.)</a:t>
            </a:r>
          </a:p>
        </p:txBody>
      </p:sp>
      <p:graphicFrame>
        <p:nvGraphicFramePr>
          <p:cNvPr id="19458" name="Диаграмма 4"/>
          <p:cNvGraphicFramePr>
            <a:graphicFrameLocks/>
          </p:cNvGraphicFramePr>
          <p:nvPr/>
        </p:nvGraphicFramePr>
        <p:xfrm>
          <a:off x="179388" y="908050"/>
          <a:ext cx="8785225" cy="5473700"/>
        </p:xfrm>
        <a:graphic>
          <a:graphicData uri="http://schemas.openxmlformats.org/presentationml/2006/ole">
            <p:oleObj spid="_x0000_s19458" r:id="rId3" imgW="8791194" imgH="5474682" progId="Excel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0" y="1571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Средняя масса двухлеток карпа, г (среднее за 2010-2013 гг.)</a:t>
            </a:r>
            <a:endParaRPr lang="ru-RU" altLang="ru-RU" sz="2400" b="1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0482" name="Диаграмма 4"/>
          <p:cNvGraphicFramePr>
            <a:graphicFrameLocks/>
          </p:cNvGraphicFramePr>
          <p:nvPr/>
        </p:nvGraphicFramePr>
        <p:xfrm>
          <a:off x="0" y="885825"/>
          <a:ext cx="9144000" cy="5711825"/>
        </p:xfrm>
        <a:graphic>
          <a:graphicData uri="http://schemas.openxmlformats.org/presentationml/2006/ole">
            <p:oleObj spid="_x0000_s20482" r:id="rId3" imgW="9144793" imgH="5712447" progId="Excel.Char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3"/>
          <p:cNvSpPr>
            <a:spLocks noChangeArrowheads="1"/>
          </p:cNvSpPr>
          <p:nvPr/>
        </p:nvSpPr>
        <p:spPr bwMode="auto">
          <a:xfrm>
            <a:off x="0" y="260350"/>
            <a:ext cx="91440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Выход двухлеток карпа, % (среднее за 2010-2013 гг.)</a:t>
            </a:r>
          </a:p>
        </p:txBody>
      </p:sp>
      <p:graphicFrame>
        <p:nvGraphicFramePr>
          <p:cNvPr id="21506" name="Диаграмма 4"/>
          <p:cNvGraphicFramePr>
            <a:graphicFrameLocks/>
          </p:cNvGraphicFramePr>
          <p:nvPr/>
        </p:nvGraphicFramePr>
        <p:xfrm>
          <a:off x="107950" y="908050"/>
          <a:ext cx="8856663" cy="5616575"/>
        </p:xfrm>
        <a:graphic>
          <a:graphicData uri="http://schemas.openxmlformats.org/presentationml/2006/ole">
            <p:oleObj spid="_x0000_s21506" r:id="rId3" imgW="8858256" imgH="5614903" progId="Excel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4ADBBF4FED0DB4384350F11AC81C0E1" ma:contentTypeVersion="1" ma:contentTypeDescription="Создание документа." ma:contentTypeScope="" ma:versionID="bcb8e77767ce5909ed9483c9d54670e9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6433b2bd21717ea862bba6e2ab66b05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D115790-D9DC-4305-92BA-FD44EBA2B736}"/>
</file>

<file path=customXml/itemProps2.xml><?xml version="1.0" encoding="utf-8"?>
<ds:datastoreItem xmlns:ds="http://schemas.openxmlformats.org/officeDocument/2006/customXml" ds:itemID="{FDF4111A-FDAB-49BC-B9D6-0E691D1C3ED4}"/>
</file>

<file path=customXml/itemProps3.xml><?xml version="1.0" encoding="utf-8"?>
<ds:datastoreItem xmlns:ds="http://schemas.openxmlformats.org/officeDocument/2006/customXml" ds:itemID="{5A9C0DFB-C5E3-4A09-825A-87D270C2FF7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501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Book Antiqua</vt:lpstr>
      <vt:lpstr>Arial</vt:lpstr>
      <vt:lpstr>Calibri</vt:lpstr>
      <vt:lpstr>Wingdings 2</vt:lpstr>
      <vt:lpstr>Times New Roman</vt:lpstr>
      <vt:lpstr>Тема Office</vt:lpstr>
      <vt:lpstr>Диаграмма Microsoft Excel</vt:lpstr>
      <vt:lpstr>Гибрид карпа - кросс«Саратовский»  </vt:lpstr>
      <vt:lpstr>Впервые карп был завезён в Саратовскую губернию на Тёпловский рыбопитомник из Германии в 1913 г. Созданное маточное стадо послужило основой для получения рыбопосадочного материала и зарыбления водоёмов Саратовского региона, а также соседних областей. В начале 90-х годов при реорганизации рыбоводных хозяйств маточные стада практически были утеряны. Начиная с середины 90-х годов вновь организованные КФХ стали завозить личинку с различных регионов для выращивания товарного карпа.   В этот же период были организованы инкубационные цеха для воспроизводства рыб. В 1992 году был введён в эксплуатацию рыбопроизводственный комплекс экспериментальной базы Саратовского отделения ФГБНУ «ГосНИОРХ» с инкубационным цехом  проектной мощностью 50 млн. личинок карпа в год.</vt:lpstr>
      <vt:lpstr>Сравнительная характеристика   выхода товарной продукции рыбы (т/год) на одну самку  различных породных и внутрипородных групп карпа по отношению к местной беспородной группе.</vt:lpstr>
      <vt:lpstr>Маточное поголовье карпа экспериментальной базы Саратовского отделения ФГБНУ «ГосНИОРХ»</vt:lpstr>
      <vt:lpstr>Варианты скрещивания производителей карпа на экспериментальной базе Сар. отд. ФГБНУ «ГосНИОРХ».</vt:lpstr>
      <vt:lpstr>Схема скрещивания для получения промышленного гибрида карпа – кросс «Саратовский».</vt:lpstr>
      <vt:lpstr>Слайд 7</vt:lpstr>
      <vt:lpstr>Слайд 8</vt:lpstr>
      <vt:lpstr>Слайд 9</vt:lpstr>
      <vt:lpstr>Коэффициент массонакопления различных групп карпа. </vt:lpstr>
      <vt:lpstr>Эффективность выращивания карпа – кросс «Саратовский».</vt:lpstr>
      <vt:lpstr>Региональной программой Саратовской области по развитию сельского хозяйства предусмотрено использование специализированных и приспособленных рыбоводных прудов для выращивания товарной продукции рыбы к 2020 г.  -  9,0 тыс. га. При выращивании на этих площадях гибрида карпа – кросс «Саратовский» дополнительная рыбопродукция в сравнении с  распространённой в области местной группой карпа  может составить 2,0 тыс. т.  Для зарыбления такого объёма площадей потребуется в качестве рыбопосадочного материала 9 – 18 млн. годовиков. При заводском методе воспроизводства потребуется до 400 самок для выращивании такого количества годовиков.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Гибрид карпа - кросс«Саратовский»  </dc:title>
  <dc:creator/>
  <cp:lastModifiedBy/>
  <cp:revision>1</cp:revision>
  <dcterms:created xsi:type="dcterms:W3CDTF">2014-12-22T09:08:34Z</dcterms:created>
  <dcterms:modified xsi:type="dcterms:W3CDTF">2015-02-02T15:16:45Z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0x010100A4ADBBF4FED0DB4384350F11AC81C0E1</vt:lpwstr>
  </property>
</Properties>
</file>