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71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62" d="100"/>
          <a:sy n="62" d="100"/>
        </p:scale>
        <p:origin x="-7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36004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Традиционное рыболовство коренных малочисленных народов Севера, Сибири и Дальнего Востока Российской Федерации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Москва, 2016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Коренные малочисленные народы Севера, Сибири и Дальнего Востока РФ</a:t>
            </a:r>
            <a:endParaRPr lang="ru-RU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229600" cy="2951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5266928"/>
              </a:tblGrid>
              <a:tr h="662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Численность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dirty="0" smtClean="0">
                        <a:solidFill>
                          <a:schemeClr val="bg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менее </a:t>
                      </a:r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 тысяч человек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28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Территория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проживания в России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u="none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Территории </a:t>
                      </a:r>
                      <a:r>
                        <a:rPr lang="ru-RU" sz="1400" u="none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традиционного расселения их предков 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– Север, Сибирь и</a:t>
                      </a:r>
                      <a:r>
                        <a:rPr lang="ru-RU" sz="1400" u="none" baseline="0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Дальний</a:t>
                      </a:r>
                      <a:r>
                        <a:rPr lang="ru-RU" sz="1400" u="none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u="none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РФ </a:t>
                      </a:r>
                      <a:endParaRPr lang="ru-RU" sz="1100" u="none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57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Прочие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характеристики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Ведение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традиционного образа жизни, хозяйствования и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промыслов;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Осознание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себя самостоятельной этнической общностью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Коренные малочисленные народы Севера, Сибири и Дальнего Востока РФ</a:t>
            </a:r>
            <a:endParaRPr lang="ru-RU" sz="1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23528" y="1052737"/>
          <a:ext cx="8363271" cy="550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222"/>
                <a:gridCol w="992922"/>
                <a:gridCol w="2592288"/>
                <a:gridCol w="360040"/>
                <a:gridCol w="1008112"/>
                <a:gridCol w="3106687"/>
              </a:tblGrid>
              <a:tr h="292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Регион проживания коренного малочисленного </a:t>
                      </a:r>
                      <a:r>
                        <a:rPr lang="ru-RU" sz="1000" b="1" dirty="0" smtClean="0">
                          <a:latin typeface="Times New Roman"/>
                          <a:ea typeface="Calibri"/>
                          <a:cs typeface="Times New Roman"/>
                        </a:rPr>
                        <a:t>народа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Наименование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Регион проживания коренного малочисленного народа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Алеуты       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Камчатский край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Сойоты       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Бурятия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Алюторцы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Камчатский край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Тазы         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Приморский край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Вепсы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  Карелия,   Ленинградская   область, Вологодская область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Теленгиты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Алтай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Водь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Ленинградская область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Телеуты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Кемеровская область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Долганы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Красноярский край, Республика Саха (Якутия)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Тофалары (тофа)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Иркутская область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Ительмены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Камчатский край, Магаданская область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Тубалары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Алтай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Камчадалы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Камчатский край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Тувинцы-тоджинцы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Тыва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Кереки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Чукотский автономный округ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Удэгейцы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Приморский край, Хабаровский край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79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Кеты 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Красноярский край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Ульчи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Хабаровский край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5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Коряки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Камчатский  край,  Чукотский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А.О.,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Магаданская область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Ханты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Ханты-Мансийский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А.О.,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Ямало-Ненецкий 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А.О.,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районы Тюменской области,  Томская область, Республика Коми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Кумандинцы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Алтайский край,  Республика  Алтай,  Кемеровская область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Челканцы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Алтай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91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Манси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Ханты-Мансийский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А.О.,  районы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Тюменской  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области, Свердловская    область, Республика Коми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Чуванцы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Чукотский автономный округ, Магаданская область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Нанайцы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Хабаровский край,  Приморский край,  Сахалинская область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Чукчи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Чукотский  автономный  округ,  Камчатский  край,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Саха (Якутия)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Нганасаны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Красноярский край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Чулымцы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Томская область, Красноярский край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6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Негидальцы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Хабаровский край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Шорцы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Кемеровская область, Республика Хакасия, Республика Алтай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8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Ненцы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Ямало-Ненецкий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А.О.,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Ненецкий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А.О.,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районы Архангельской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области,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Красноярский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край, Ханты-Мансийский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А.О.,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Коми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Эвенки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Саха (Якутия), Красноярский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край,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Хабаровский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край,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Амурская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Сахалинская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Республика Бурятия, Иркутская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область,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Забайкальский 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край,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Томская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Тюменская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Нивхи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Хабаровский край, Сахалинская область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Эвены (ламуты)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 Саха(Якутия),Хабаровский край, Магаданская область, Чукотский автономный округ, Камчатский край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831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Ороки (ульта)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Сахалинская область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Энцы 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Красноярский край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Орочи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Хабаровский край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Эскимосы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Чукотский автономный округ, Камчатский край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8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Саамы  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Мурманская область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41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Юкагиры               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Республика Саха (Якутия), Магаданская область, Чукотский автономный округ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03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Селькупы              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Ямало-Ненецкий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А.О.,</a:t>
                      </a:r>
                      <a:r>
                        <a:rPr lang="ru-RU" sz="9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районы</a:t>
                      </a:r>
                      <a:r>
                        <a:rPr lang="ru-RU" sz="900" baseline="0" dirty="0" smtClean="0">
                          <a:solidFill>
                            <a:schemeClr val="dk1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Тюменской 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области, Томская область, Красноярский край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Виды традиционной хозяйственной деятельности коренных малочисленных народов РФ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3610744" cy="5400600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Животноводство, в том числе кочевое (оленеводство, коневодство,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яководство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овцеводство). 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Переработка продукции животноводства, включая сбор, заготовку и выделку шкур, шерсти, волоса, окостенелых рогов, копыт, пантов, костей, эндокринных желез, мяса, субпродуктов. 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Собаководство (разведение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оленегонных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, ездовых и охотничьих собак). 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Разведение зверей, переработка и реализация продукции звероводства.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Бортничество, пчеловодство. 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Рыболовство (в том числе морской зверобойный промысел) и реализация водных биологических ресурсов. 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Промысловая охота, переработка и реализация охотничьей продукции.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Земледелие (огородничество), а также разведение и переработка ценных в лекарственном отношении растений. 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Заготовка древесины и </a:t>
            </a:r>
            <a:r>
              <a:rPr lang="ru-RU" sz="900" dirty="0" err="1" smtClean="0">
                <a:latin typeface="Times New Roman" pitchFamily="18" charset="0"/>
                <a:cs typeface="Times New Roman" pitchFamily="18" charset="0"/>
              </a:rPr>
              <a:t>недревесных</a:t>
            </a: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 лесных ресурсов для собственных нужд. 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Собирательство (заготовка, переработка и реализация пищевых лесных ресурсов, сбор лекарственных растений). 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Добыча и переработка общераспространенных полезных ископаемых для собственных нужд. 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Художественные промыслы и народные ремесла (кузнечное и железоделательное ремесло, изготовление утвари, инвентаря, лодок, нарт, иных традиционных средств передвижения, музыкальных инструментов, берестяных изделий, чучел промысловых зверей и птиц, сувениров из меха оленей и промысловых зверей и птиц, иных материалов, плетение из трав и иных растений, вязание сетей, резьба по кости, резьба по дереву, пошив национальной одежды и другие виды промыслов и ремесел, связанные с обработкой меха, кожи, кости и других материалов). </a:t>
            </a:r>
          </a:p>
          <a:p>
            <a:pPr>
              <a:buAutoNum type="arabicPeriod"/>
            </a:pPr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Строительство национальных традиционных жилищ и других построек, необходимых для осуществления традиционных видов хозяйственной деятельности. 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semen\Рабочий стол\Семен\ТРАДИЦИОННЫЕ ОТРАСЛИ\Рыболовство\Презентация\Фото\Орудия\оленеводств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196752"/>
            <a:ext cx="2592288" cy="2016224"/>
          </a:xfrm>
          <a:prstGeom prst="rect">
            <a:avLst/>
          </a:prstGeom>
          <a:noFill/>
        </p:spPr>
      </p:pic>
      <p:pic>
        <p:nvPicPr>
          <p:cNvPr id="1027" name="Picture 3" descr="C:\Documents and Settings\semen\Рабочий стол\Семен\ТРАДИЦИОННЫЕ ОТРАСЛИ\Рыболовство\Презентация\Фото\Орудия\охо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96752"/>
            <a:ext cx="2385807" cy="2016224"/>
          </a:xfrm>
          <a:prstGeom prst="rect">
            <a:avLst/>
          </a:prstGeom>
          <a:noFill/>
        </p:spPr>
      </p:pic>
      <p:pic>
        <p:nvPicPr>
          <p:cNvPr id="1028" name="Picture 4" descr="C:\Documents and Settings\semen\Рабочий стол\Семен\ТРАДИЦИОННЫЕ ОТРАСЛИ\Рыболовство\Презентация\Фото\Орудия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212976"/>
            <a:ext cx="2432090" cy="3240360"/>
          </a:xfrm>
          <a:prstGeom prst="rect">
            <a:avLst/>
          </a:prstGeom>
          <a:noFill/>
        </p:spPr>
      </p:pic>
      <p:pic>
        <p:nvPicPr>
          <p:cNvPr id="1029" name="Picture 5" descr="C:\Documents and Settings\semen\Рабочий стол\Семен\ТРАДИЦИОННЫЕ ОТРАСЛИ\Рыболовство\Презентация\Фото\Орудия\1258820089_000319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12976"/>
            <a:ext cx="2592288" cy="3315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Старинные орудия и способы добычи водных биоресурсов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196749"/>
          <a:ext cx="8229600" cy="5118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7067128"/>
              </a:tblGrid>
              <a:tr h="420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народности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Традиционные орудия и способы добычи водных биологических ресурсов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2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Алеуты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Гарпуны и копья, мешкообразные сети, изготавливаемые из китовых сухожилий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Ительмены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Пассивные</a:t>
                      </a:r>
                      <a:r>
                        <a:rPr lang="ru-RU" sz="11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орудия лова : з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апоры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, ставные сети, невода, а также плавные сети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Кереки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Гарпунные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устройства, </a:t>
                      </a:r>
                      <a:r>
                        <a:rPr lang="en-US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лук </a:t>
                      </a: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со стрелами, дубинка с наконечником из моржового клыка или металла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Манси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Остроги, сети, запруды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01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Нганасаны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Сети, железные крючки, костяные спицы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8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Ненцы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Сети и невода, плетенные из конопли или тальникового лыка, морды,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важаны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 фитили.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Ороки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Сети, невода, удочки, различные крючки.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Орочи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Гарпуны, колотушки, сети, невода, ловушки, остроги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Селькупы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Крапивные сети, запорные сооружения,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крючково-остроговые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снасти.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Тазы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Остроги, сети, крючки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4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Тубалары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Сети, невода, плетенные из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кендырных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или льняных ниток специальной деревянной иголкой; лучение с использованием остроги; морды и верши, плетенные из тальниковых прутьев, удочки, фитили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Ульчи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Сети, заездки, крючковые снасти, разные типы острог и т. п.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Чукчи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Гарпун с поплавком, копьё, ремённая сеть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Чулымцы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Невода, сети, остроги, ловушки.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Эвенки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Лук, остроги, морды,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загороди, ловушки, лучение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Эвены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Крючковая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снасть, сети и невода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5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Юкагиры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Невода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Старинные орудия и способы добычи водных биоресурсов</a:t>
            </a:r>
            <a:endParaRPr lang="ru-RU" sz="2800" dirty="0"/>
          </a:p>
        </p:txBody>
      </p:sp>
      <p:pic>
        <p:nvPicPr>
          <p:cNvPr id="2050" name="Picture 2" descr="C:\Documents and Settings\semen\Рабочий стол\Семен\ТРАДИЦИОННЫЕ ОТРАСЛИ\Рыболовство\Презентация\Фото\Орудия\1275554201_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873896" cy="1857255"/>
          </a:xfrm>
          <a:prstGeom prst="rect">
            <a:avLst/>
          </a:prstGeom>
          <a:noFill/>
        </p:spPr>
      </p:pic>
      <p:pic>
        <p:nvPicPr>
          <p:cNvPr id="2051" name="Picture 3" descr="C:\Documents and Settings\semen\Рабочий стол\Семен\ТРАДИЦИОННЫЕ ОТРАСЛИ\Рыболовство\Презентация\Фото\Орудия\koryuc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70738"/>
            <a:ext cx="2664296" cy="1998222"/>
          </a:xfrm>
          <a:prstGeom prst="rect">
            <a:avLst/>
          </a:prstGeom>
          <a:noFill/>
        </p:spPr>
      </p:pic>
      <p:pic>
        <p:nvPicPr>
          <p:cNvPr id="2052" name="Picture 4" descr="C:\Documents and Settings\semen\Рабочий стол\Семен\ТРАДИЦИОННЫЕ ОТРАСЛИ\Рыболовство\Презентация\Фото\Орудия\Greenland_kayak_seal_hunter_2006_zpsd64501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996952"/>
            <a:ext cx="3168352" cy="1831704"/>
          </a:xfrm>
          <a:prstGeom prst="rect">
            <a:avLst/>
          </a:prstGeom>
          <a:noFill/>
        </p:spPr>
      </p:pic>
      <p:pic>
        <p:nvPicPr>
          <p:cNvPr id="2053" name="Picture 5" descr="C:\Documents and Settings\semen\Рабочий стол\Семен\ТРАДИЦИОННЫЕ ОТРАСЛИ\Рыболовство\Презентация\Фото\Орудия\asha030052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5" y="1052737"/>
            <a:ext cx="3168352" cy="2088232"/>
          </a:xfrm>
          <a:prstGeom prst="rect">
            <a:avLst/>
          </a:prstGeom>
          <a:noFill/>
        </p:spPr>
      </p:pic>
      <p:pic>
        <p:nvPicPr>
          <p:cNvPr id="2054" name="Picture 6" descr="C:\Documents and Settings\semen\Рабочий стол\Семен\ТРАДИЦИОННЫЕ ОТРАСЛИ\Рыболовство\Презентация\Фото\Орудия\ede14d8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924944"/>
            <a:ext cx="2592288" cy="2016224"/>
          </a:xfrm>
          <a:prstGeom prst="rect">
            <a:avLst/>
          </a:prstGeom>
          <a:noFill/>
        </p:spPr>
      </p:pic>
      <p:pic>
        <p:nvPicPr>
          <p:cNvPr id="2055" name="Picture 7" descr="C:\Documents and Settings\semen\Рабочий стол\Семен\ТРАДИЦИОННЫЕ ОТРАСЛИ\Рыболовство\Презентация\Фото\Орудия\110add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924945"/>
            <a:ext cx="2871059" cy="2232248"/>
          </a:xfrm>
          <a:prstGeom prst="rect">
            <a:avLst/>
          </a:prstGeom>
          <a:noFill/>
        </p:spPr>
      </p:pic>
      <p:pic>
        <p:nvPicPr>
          <p:cNvPr id="2056" name="Picture 8" descr="C:\Documents and Settings\semen\Рабочий стол\Семен\ТРАДИЦИОННЫЕ ОТРАСЛИ\Рыболовство\Презентация\Фото\Орудия\5669131dec0b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4581128"/>
            <a:ext cx="3168352" cy="2109759"/>
          </a:xfrm>
          <a:prstGeom prst="rect">
            <a:avLst/>
          </a:prstGeom>
          <a:noFill/>
        </p:spPr>
      </p:pic>
      <p:pic>
        <p:nvPicPr>
          <p:cNvPr id="2057" name="Picture 9" descr="C:\Documents and Settings\semen\Рабочий стол\Семен\ТРАДИЦИОННЫЕ ОТРАСЛИ\Рыболовство\Презентация\Фото\Орудия\zzzzzzzzzzzzzzzzzzzzzzzyamal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4941168"/>
            <a:ext cx="3104346" cy="1746194"/>
          </a:xfrm>
          <a:prstGeom prst="rect">
            <a:avLst/>
          </a:prstGeom>
          <a:noFill/>
        </p:spPr>
      </p:pic>
      <p:pic>
        <p:nvPicPr>
          <p:cNvPr id="2058" name="Picture 10" descr="C:\Documents and Settings\semen\Рабочий стол\Семен\ТРАДИЦИОННЫЕ ОТРАСЛИ\Рыболовство\Презентация\Фото\Орудия\99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5013176"/>
            <a:ext cx="230425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Нормативно-правовые акты, регулирующие вопросы традиционного рыболовства</a:t>
            </a:r>
            <a:endParaRPr lang="ru-RU" sz="32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bg1"/>
                </a:solidFill>
              </a:rPr>
              <a:t>Федеральный закон от 20 декабря 2004 года № 166-ФЗ  «О рыболовстве и сохранении водных биологических ресурсов»;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Приказ Минсельхоза России от 07.11.2014 N 435 «Об утверждении правил рыболовства для Байкальского </a:t>
            </a:r>
            <a:r>
              <a:rPr lang="ru-RU" sz="2000" i="1" dirty="0" err="1" smtClean="0">
                <a:solidFill>
                  <a:schemeClr val="bg1"/>
                </a:solidFill>
              </a:rPr>
              <a:t>рыбохозяйственного</a:t>
            </a:r>
            <a:r>
              <a:rPr lang="ru-RU" sz="2000" i="1" dirty="0" smtClean="0">
                <a:solidFill>
                  <a:schemeClr val="bg1"/>
                </a:solidFill>
              </a:rPr>
              <a:t> бассейна»;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Приказ Минсельхоза России от 21.10.2013 N 385 «Об утверждении правил рыболовства для Дальневосточного </a:t>
            </a:r>
            <a:r>
              <a:rPr lang="ru-RU" sz="2000" i="1" dirty="0" err="1" smtClean="0">
                <a:solidFill>
                  <a:schemeClr val="bg1"/>
                </a:solidFill>
              </a:rPr>
              <a:t>рыбохозяйственного</a:t>
            </a:r>
            <a:r>
              <a:rPr lang="ru-RU" sz="2000" i="1" dirty="0" smtClean="0">
                <a:solidFill>
                  <a:schemeClr val="bg1"/>
                </a:solidFill>
              </a:rPr>
              <a:t> бассейна»;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Приказ Минсельхоза России от 30.10.2014 N 414 «Об утверждении правил рыболовства для Северного </a:t>
            </a:r>
            <a:r>
              <a:rPr lang="ru-RU" sz="2000" i="1" dirty="0" err="1" smtClean="0">
                <a:solidFill>
                  <a:schemeClr val="bg1"/>
                </a:solidFill>
              </a:rPr>
              <a:t>рыбохозяйственного</a:t>
            </a:r>
            <a:r>
              <a:rPr lang="ru-RU" sz="2000" i="1" dirty="0" smtClean="0">
                <a:solidFill>
                  <a:schemeClr val="bg1"/>
                </a:solidFill>
              </a:rPr>
              <a:t> бассейна»;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Приказ Минсельхоза России от 03.09.2014 N 348 «Об утверждении правил рыболовства для </a:t>
            </a:r>
            <a:r>
              <a:rPr lang="ru-RU" sz="2000" i="1" dirty="0" err="1" smtClean="0">
                <a:solidFill>
                  <a:schemeClr val="bg1"/>
                </a:solidFill>
              </a:rPr>
              <a:t>Восточно-Сибирского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рыбохозяйственного</a:t>
            </a:r>
            <a:r>
              <a:rPr lang="ru-RU" sz="2000" i="1" dirty="0" smtClean="0">
                <a:solidFill>
                  <a:schemeClr val="bg1"/>
                </a:solidFill>
              </a:rPr>
              <a:t> бассейна»;</a:t>
            </a:r>
          </a:p>
          <a:p>
            <a:r>
              <a:rPr lang="ru-RU" sz="2000" i="1" dirty="0" smtClean="0">
                <a:solidFill>
                  <a:schemeClr val="bg1"/>
                </a:solidFill>
              </a:rPr>
              <a:t>Приказ Минсельхоза России от 22.10.2014 N 402 «Об утверждении правил рыболовства для </a:t>
            </a:r>
            <a:r>
              <a:rPr lang="ru-RU" sz="2000" i="1" dirty="0" err="1" smtClean="0">
                <a:solidFill>
                  <a:schemeClr val="bg1"/>
                </a:solidFill>
              </a:rPr>
              <a:t>Западно-Сибирского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</a:rPr>
              <a:t>рыбохозяйственного</a:t>
            </a:r>
            <a:r>
              <a:rPr lang="ru-RU" sz="2000" i="1" dirty="0" smtClean="0">
                <a:solidFill>
                  <a:schemeClr val="bg1"/>
                </a:solidFill>
              </a:rPr>
              <a:t> бассейна».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100" dirty="0" smtClean="0">
                <a:solidFill>
                  <a:schemeClr val="bg1"/>
                </a:solidFill>
                <a:latin typeface="+mn-lt"/>
              </a:rPr>
            </a:br>
            <a:r>
              <a:rPr lang="ru-RU" sz="2800" i="1" dirty="0" smtClean="0">
                <a:solidFill>
                  <a:schemeClr val="bg1"/>
                </a:solidFill>
                <a:latin typeface="+mn-lt"/>
              </a:rPr>
              <a:t>Необходимо внесение изменений в действующее законодательство по следующим направлениям</a:t>
            </a:r>
            <a:r>
              <a:rPr lang="ru-RU" sz="3100" i="1" dirty="0" smtClean="0">
                <a:solidFill>
                  <a:schemeClr val="bg1"/>
                </a:solidFill>
                <a:latin typeface="+mn-lt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Отмена заявительного принципа предоставления водных биологических ресурсов в пользование в целях обеспечения традиционного образа жизни и осуществления традиционной хозяйственной деятельности коренных малочисленных народов Севера, Сибири и Дальнего Востока Российской Федерации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Упрощение порядка предоставления отчетности при осуществлении традиционного </a:t>
            </a:r>
            <a:r>
              <a:rPr lang="ru-RU" sz="2000" dirty="0" smtClean="0">
                <a:solidFill>
                  <a:schemeClr val="bg1"/>
                </a:solidFill>
              </a:rPr>
              <a:t>рыболовства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Создание единого Реестра физических лиц, ведущих традиционный образ жизни в местах традиционного проживания коренных малочисленных народов и осуществляющих виды традиционной хозяйственной деятельности коренных малочисленных народов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664296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57606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Москва, 2016</a:t>
            </a:r>
            <a:endParaRPr lang="ru-RU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1572</TotalTime>
  <Words>1083</Words>
  <Application>Microsoft Office PowerPoint</Application>
  <PresentationFormat>Экран (4:3)</PresentationFormat>
  <Paragraphs>215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Традиционное рыболовство коренных малочисленных народов Севера, Сибири и Дальнего Востока Российской Федерации</vt:lpstr>
      <vt:lpstr>Коренные малочисленные народы Севера, Сибири и Дальнего Востока РФ</vt:lpstr>
      <vt:lpstr>Коренные малочисленные народы Севера, Сибири и Дальнего Востока РФ</vt:lpstr>
      <vt:lpstr>Виды традиционной хозяйственной деятельности коренных малочисленных народов РФ</vt:lpstr>
      <vt:lpstr>Старинные орудия и способы добычи водных биоресурсов</vt:lpstr>
      <vt:lpstr>Старинные орудия и способы добычи водных биоресурсов</vt:lpstr>
      <vt:lpstr>Нормативно-правовые акты, регулирующие вопросы традиционного рыболовства</vt:lpstr>
      <vt:lpstr> Необходимо внесение изменений в действующее законодательство по следующим направлениям: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Semen</cp:lastModifiedBy>
  <cp:revision>127</cp:revision>
  <dcterms:modified xsi:type="dcterms:W3CDTF">2016-06-22T09:55:54Z</dcterms:modified>
</cp:coreProperties>
</file>